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74" r:id="rId2"/>
    <p:sldMasterId id="2147483687" r:id="rId3"/>
  </p:sldMasterIdLst>
  <p:notesMasterIdLst>
    <p:notesMasterId r:id="rId19"/>
  </p:notesMasterIdLst>
  <p:sldIdLst>
    <p:sldId id="273" r:id="rId4"/>
    <p:sldId id="369" r:id="rId5"/>
    <p:sldId id="370" r:id="rId6"/>
    <p:sldId id="371" r:id="rId7"/>
    <p:sldId id="374" r:id="rId8"/>
    <p:sldId id="372" r:id="rId9"/>
    <p:sldId id="375" r:id="rId10"/>
    <p:sldId id="376" r:id="rId11"/>
    <p:sldId id="381" r:id="rId12"/>
    <p:sldId id="377" r:id="rId13"/>
    <p:sldId id="378" r:id="rId14"/>
    <p:sldId id="373" r:id="rId15"/>
    <p:sldId id="379" r:id="rId16"/>
    <p:sldId id="380" r:id="rId17"/>
    <p:sldId id="36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0000FF"/>
    <a:srgbClr val="F7F7F7"/>
    <a:srgbClr val="33CC33"/>
    <a:srgbClr val="E4E4E4"/>
    <a:srgbClr val="CEC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70" autoAdjust="0"/>
    <p:restoredTop sz="94947" autoAdjust="0"/>
  </p:normalViewPr>
  <p:slideViewPr>
    <p:cSldViewPr snapToGrid="0">
      <p:cViewPr varScale="1">
        <p:scale>
          <a:sx n="104" d="100"/>
          <a:sy n="104" d="100"/>
        </p:scale>
        <p:origin x="139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89E52-045F-4BB8-94DD-0403299DE149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6321-B72E-474E-9886-A261CA2CA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50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8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423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115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D281EE-C38B-4AFA-9EEE-55FB71923757}"/>
              </a:ext>
            </a:extLst>
          </p:cNvPr>
          <p:cNvGrpSpPr/>
          <p:nvPr userDrawn="1"/>
        </p:nvGrpSpPr>
        <p:grpSpPr>
          <a:xfrm>
            <a:off x="148472" y="6480093"/>
            <a:ext cx="8847056" cy="321469"/>
            <a:chOff x="197963" y="6265355"/>
            <a:chExt cx="11796074" cy="42862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04B8437-38A3-4788-9862-C87EB80B0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63" y="6265355"/>
              <a:ext cx="1247775" cy="428625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111F97-211A-4661-82C4-AC89D4029FF7}"/>
                </a:ext>
              </a:extLst>
            </p:cNvPr>
            <p:cNvSpPr/>
            <p:nvPr/>
          </p:nvSpPr>
          <p:spPr>
            <a:xfrm>
              <a:off x="1547342" y="6657980"/>
              <a:ext cx="10440000" cy="36000"/>
            </a:xfrm>
            <a:prstGeom prst="rect">
              <a:avLst/>
            </a:prstGeom>
            <a:solidFill>
              <a:srgbClr val="0D314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2B30B07-420D-475C-AE8E-79231A69D21B}"/>
                </a:ext>
              </a:extLst>
            </p:cNvPr>
            <p:cNvSpPr/>
            <p:nvPr/>
          </p:nvSpPr>
          <p:spPr>
            <a:xfrm>
              <a:off x="1554038" y="6353135"/>
              <a:ext cx="10439999" cy="1800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r>
                <a:rPr lang="en-US" altLang="ko-KR" sz="1000" b="1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Spring</a:t>
              </a:r>
              <a:r>
                <a:rPr lang="ko-KR" altLang="en-US" sz="1000" b="1" dirty="0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 프레임워크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8DF8DC2-A8D8-457C-A034-399895ACE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/>
          </a:bodyPr>
          <a:lstStyle>
            <a:lvl1pPr>
              <a:defRPr sz="3200" b="1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0B11C-B0F8-4E6A-8DD2-FE194197C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7886700" cy="5132656"/>
          </a:xfr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맑은 고딕" panose="020B0503020000020004" pitchFamily="50" charset="-127"/>
              <a:buChar char="o"/>
              <a:defRPr sz="22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16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−"/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DF7D9-8E44-4B7B-9667-0EAA6DB06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9235" y="6419147"/>
            <a:ext cx="409303" cy="388845"/>
          </a:xfrm>
        </p:spPr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1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497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34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986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507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953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541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4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92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068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26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842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6188E7D-E221-41BF-9AFA-62BD1CE78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>
            <a:lvl1pPr>
              <a:defRPr sz="3600" b="1">
                <a:latin typeface="+mn-ea"/>
                <a:ea typeface="+mn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3DAE37CF-A8F3-4AE7-A8D6-AFA39782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4973314"/>
          </a:xfrm>
        </p:spPr>
        <p:txBody>
          <a:bodyPr/>
          <a:lstStyle>
            <a:lvl1pPr marL="228600" indent="-228600"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○"/>
              <a:defRPr sz="2400">
                <a:latin typeface="+mn-ea"/>
                <a:ea typeface="+mn-ea"/>
              </a:defRPr>
            </a:lvl1pPr>
            <a:lvl2pPr marL="685800" indent="-2286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3pPr>
            <a:lvl4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4pPr>
            <a:lvl5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6CCE9CA-AF36-4CAC-B386-496FAF3F1E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6" y="6459356"/>
            <a:ext cx="8844828" cy="321429"/>
          </a:xfrm>
          <a:prstGeom prst="rect">
            <a:avLst/>
          </a:prstGeom>
        </p:spPr>
      </p:pic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1075F84C-98AA-4528-BC37-83117265A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516" y="6393675"/>
            <a:ext cx="444370" cy="365125"/>
          </a:xfrm>
        </p:spPr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4394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1DA0-F445-410D-A61E-56685291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8C04-3543-4C9F-BB8E-D411C118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B91A-BBBF-46C1-86EE-346902F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2B7957-BB59-48CF-9BAC-F2C86D1C16CC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5719269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959C52-4D3B-4423-90BB-B3BF207D44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F0E8EA7-66A8-4B0D-ABA7-4A3A994D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165975-C19E-4F12-8EFE-4B584B9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DC5112-89D4-45CC-A157-F5E5E41E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8462075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BD062-9957-471E-99D8-CA16DF6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0AA2-3C92-4B0D-A8DF-68192468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AA24A-15BF-478E-9BA7-9E8696DB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6A64F-0A12-4224-AC8D-86A8CF66010F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3171652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3FABFF8-83E2-42A8-891A-64896345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C52242-121D-4A5F-85B1-964D6151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ADA72-3567-4AAC-AD5E-68CFD260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F7AB91-9DCF-4F18-82FC-E54FF851C0F2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858194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2609FC7-7F48-48CC-B592-F18852AF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F31A5A-862D-443C-8DEE-95BAF536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81E401-6462-47B1-BF92-F8ECC469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DC7EDF-90A6-4B19-8FB6-F66E26C93041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16502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983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41CECC-74A9-404F-BFFC-2A856EA1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4CFCA8-A5B5-4AC6-AF5A-1DE4241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B236C5-378E-407D-BA19-1F19459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51CE72-1045-43F2-A7CE-A17E91946B7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18531487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7C7B0BD-BDD5-4D93-A68B-2B28BB17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5B79F4C-2399-4795-B725-598656B9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F3319F-15D6-44BD-BF68-7FD55C6C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900B47-6874-4E01-BD90-34A6249C60ED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092567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D60D57-F5FB-4F00-BFF4-0905CB27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0DFCF-35B3-444E-B21F-21BBFAD1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777997-2657-4464-8F8E-295FC76F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75880-5AD0-4528-8454-65AD6D771A3B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7204322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F59246-7B47-4E24-A352-47F0C0D3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31CC8A-D701-45DC-8103-060FECCD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3DF848-2A13-465E-B9F3-823FFC6A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B361EF-CA79-4749-B521-FBF1C454A143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2369412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9A97-6F60-4DF4-BB18-1390234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CA005-488F-44C4-B606-2DC6532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88AB0-A069-4E24-83EC-D68C2932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C5BA7-CD10-4A4C-A960-536BBE59913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758349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41885-7AD5-42D4-A1B9-B16F281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135B7-70A2-4E7A-93ED-01CA1C7A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85C5-9368-4C59-A44B-AB2CEAC6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4FA408-AA83-4EA5-864B-199FDE2DA8E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6630541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3B3AD3C-1763-428B-A3EA-796FC01329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D6C5D70-8CCE-49CA-9345-9F3B8504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58F03F-D28A-41B5-A409-8679742A5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C00151-F5AF-4F9A-85FE-88287D0D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8077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46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95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7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7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16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43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486A7-51A7-4DA5-8224-8C654B7B0A74}" type="datetimeFigureOut">
              <a:rPr lang="ko-KR" altLang="en-US" smtClean="0"/>
              <a:t>2022-07-31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0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>
            <a:extLst>
              <a:ext uri="{FF2B5EF4-FFF2-40B4-BE49-F238E27FC236}">
                <a16:creationId xmlns:a16="http://schemas.microsoft.com/office/drawing/2014/main" id="{6873D6AA-FA09-4ACC-A3AF-490B3946077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>
            <a:extLst>
              <a:ext uri="{FF2B5EF4-FFF2-40B4-BE49-F238E27FC236}">
                <a16:creationId xmlns:a16="http://schemas.microsoft.com/office/drawing/2014/main" id="{687CEA97-7010-49CC-8003-C7A44509F4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AD49C-58D6-4027-8071-D1204055B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A44E-5D20-4351-B12E-7AA3E0448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1A0FC-806F-444B-984C-1BFB5C671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19E6D2D8-107F-4D15-A4D9-2F48B7C00BA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1627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337C9-C615-4622-A109-7AC7C7414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181652"/>
            <a:ext cx="7772400" cy="2387600"/>
          </a:xfrm>
        </p:spPr>
        <p:txBody>
          <a:bodyPr anchor="ctr">
            <a:normAutofit/>
          </a:bodyPr>
          <a:lstStyle/>
          <a:p>
            <a:r>
              <a:rPr lang="ko-KR" altLang="en-US" sz="6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공통기능 주입</a:t>
            </a:r>
            <a:r>
              <a:rPr lang="en-US" altLang="ko-KR" sz="6600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(AOP)</a:t>
            </a:r>
            <a:endParaRPr lang="ko-KR" altLang="en-US" sz="66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035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예제</a:t>
            </a:r>
            <a:r>
              <a:rPr lang="en-US" altLang="ko-KR" dirty="0"/>
              <a:t>: </a:t>
            </a:r>
            <a:r>
              <a:rPr lang="en-US" altLang="ko-KR" b="0" dirty="0">
                <a:solidFill>
                  <a:srgbClr val="0070C0"/>
                </a:solidFill>
              </a:rPr>
              <a:t>XML</a:t>
            </a:r>
            <a:r>
              <a:rPr lang="en-US" altLang="ko-KR" sz="2800" b="0" dirty="0"/>
              <a:t> </a:t>
            </a:r>
            <a:r>
              <a:rPr lang="ko-KR" altLang="en-US" sz="2800" b="0" dirty="0"/>
              <a:t>기반</a:t>
            </a:r>
            <a:r>
              <a:rPr lang="en-US" altLang="ko-KR" sz="2800" b="0" dirty="0"/>
              <a:t>(MainForAOP.java)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16624"/>
            <a:ext cx="8515350" cy="5416062"/>
          </a:xfrm>
        </p:spPr>
        <p:txBody>
          <a:bodyPr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MainForAOP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spcAft>
                <a:spcPts val="600"/>
              </a:spcAft>
              <a:buNone/>
            </a:pPr>
            <a:endParaRPr lang="ko-KR" altLang="en-US" sz="1600" dirty="0"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altLang="ko-KR" sz="16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String </a:t>
            </a: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400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400" dirty="0" err="1">
                <a:solidFill>
                  <a:srgbClr val="0070C0"/>
                </a:solidFill>
                <a:latin typeface="Consolas" panose="020B0609020204030204" pitchFamily="49" charset="0"/>
              </a:rPr>
              <a:t>classpath:META-INF</a:t>
            </a:r>
            <a:r>
              <a:rPr lang="en-US" altLang="ko-KR" sz="1400" dirty="0">
                <a:solidFill>
                  <a:srgbClr val="0070C0"/>
                </a:solidFill>
                <a:latin typeface="Consolas" panose="020B0609020204030204" pitchFamily="49" charset="0"/>
              </a:rPr>
              <a:t>/spring/app-context-aop-log.xml"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AbstractApplicationContext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xml_ctx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GenericXmlApplicationContext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b="1" dirty="0">
                <a:solidFill>
                  <a:srgbClr val="6A3E3E"/>
                </a:solidFill>
                <a:latin typeface="Consolas" panose="020B0609020204030204" pitchFamily="49" charset="0"/>
              </a:rPr>
              <a:t>path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Aft>
                <a:spcPts val="600"/>
              </a:spcAft>
              <a:buNone/>
            </a:pPr>
            <a:endParaRPr lang="ko-KR" altLang="en-US" sz="1600" dirty="0"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600" dirty="0" err="1">
                <a:solidFill>
                  <a:srgbClr val="6A3E3E"/>
                </a:solidFill>
                <a:latin typeface="Consolas" panose="020B0609020204030204" pitchFamily="49" charset="0"/>
              </a:rPr>
              <a:t>xml_ctx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16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6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targetA</a:t>
            </a:r>
            <a:r>
              <a:rPr lang="en-US" altLang="ko-KR" sz="1600" dirty="0">
                <a:solidFill>
                  <a:srgbClr val="0070C0"/>
                </a:solidFill>
                <a:latin typeface="Consolas" panose="020B0609020204030204" pitchFamily="49" charset="0"/>
              </a:rPr>
              <a:t>", 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TargetA.</a:t>
            </a:r>
            <a:r>
              <a:rPr lang="en-US" altLang="ko-KR" sz="16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	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.method1();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	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.method2();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	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.method3();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	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.test1();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6A3E3E"/>
                </a:solidFill>
                <a:latin typeface="Consolas" panose="020B0609020204030204" pitchFamily="49" charset="0"/>
              </a:rPr>
              <a:t>	a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.test2();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14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187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9822"/>
            <a:ext cx="7886700" cy="496520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실습 예제</a:t>
            </a:r>
            <a:r>
              <a:rPr lang="en-US" altLang="ko-KR" sz="2800" dirty="0"/>
              <a:t>: </a:t>
            </a:r>
            <a:r>
              <a:rPr lang="en-US" altLang="ko-KR" sz="2800" b="0" dirty="0">
                <a:solidFill>
                  <a:srgbClr val="0070C0"/>
                </a:solidFill>
              </a:rPr>
              <a:t>Annotation </a:t>
            </a:r>
            <a:r>
              <a:rPr lang="ko-KR" altLang="en-US" sz="2800" b="0" dirty="0"/>
              <a:t>기반</a:t>
            </a:r>
            <a:r>
              <a:rPr lang="en-US" altLang="ko-KR" sz="2800" b="0" dirty="0"/>
              <a:t>(LogAdvisor.java)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615471"/>
            <a:ext cx="8515350" cy="5803675"/>
          </a:xfrm>
        </p:spPr>
        <p:txBody>
          <a:bodyPr>
            <a:noAutofit/>
          </a:bodyPr>
          <a:lstStyle/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@Component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@Aspect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public class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LogAdvisor</a:t>
            </a:r>
            <a:r>
              <a:rPr lang="en-US" altLang="ko-KR" sz="1200" b="1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</a:t>
            </a:r>
            <a:r>
              <a:rPr lang="en-US" altLang="ko-KR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400" b="1" dirty="0">
                <a:solidFill>
                  <a:srgbClr val="0070C0"/>
                </a:solidFill>
                <a:latin typeface="Consolas" panose="020B0609020204030204" pitchFamily="49" charset="0"/>
              </a:rPr>
              <a:t>execution(* ezen.dev.spring.day02.aop_ex.TargetA.*(..))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void </a:t>
            </a:r>
            <a:r>
              <a:rPr lang="en-US" altLang="ko-KR" sz="1200" b="1" dirty="0" err="1">
                <a:latin typeface="Consolas" panose="020B0609020204030204" pitchFamily="49" charset="0"/>
              </a:rPr>
              <a:t>targetMethod</a:t>
            </a:r>
            <a:r>
              <a:rPr lang="en-US" altLang="ko-KR" sz="1200" b="1" dirty="0">
                <a:latin typeface="Consolas" panose="020B0609020204030204" pitchFamily="49" charset="0"/>
              </a:rPr>
              <a:t>() {}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@Before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2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targetMethod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()")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void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logBefore</a:t>
            </a:r>
            <a:r>
              <a:rPr lang="en-US" altLang="ko-KR" sz="1200" b="1" dirty="0"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("</a:t>
            </a:r>
            <a:r>
              <a:rPr lang="ko-KR" altLang="en-US" sz="1200" b="1" i="1" dirty="0" err="1"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latin typeface="Consolas" panose="020B0609020204030204" pitchFamily="49" charset="0"/>
              </a:rPr>
              <a:t> 실행 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logBefore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@After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2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targetMethod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()")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void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logAfter</a:t>
            </a:r>
            <a:r>
              <a:rPr lang="en-US" altLang="ko-KR" sz="1200" b="1" dirty="0"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("</a:t>
            </a:r>
            <a:r>
              <a:rPr lang="ko-KR" altLang="en-US" sz="1200" b="1" i="1" dirty="0" err="1"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latin typeface="Consolas" panose="020B0609020204030204" pitchFamily="49" charset="0"/>
              </a:rPr>
              <a:t> 실행 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logAfter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</a:t>
            </a:r>
            <a:r>
              <a:rPr lang="en-US" altLang="ko-KR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AfterReturning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2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targetMethod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()")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void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logAfterReturning</a:t>
            </a:r>
            <a:r>
              <a:rPr lang="en-US" altLang="ko-KR" sz="1200" b="1" dirty="0"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("</a:t>
            </a:r>
            <a:r>
              <a:rPr lang="ko-KR" altLang="en-US" sz="1200" b="1" i="1" dirty="0">
                <a:latin typeface="Consolas" panose="020B0609020204030204" pitchFamily="49" charset="0"/>
              </a:rPr>
              <a:t>결과값 반환 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logAfterReturning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</a:t>
            </a:r>
            <a:r>
              <a:rPr lang="en-US" altLang="ko-KR" sz="12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AfterThrowing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(value="</a:t>
            </a:r>
            <a:r>
              <a:rPr lang="en-US" altLang="ko-KR" sz="12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targetMethod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()", throwing = "e")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void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logAfterThrowing</a:t>
            </a:r>
            <a:r>
              <a:rPr lang="en-US" altLang="ko-KR" sz="1200" b="1" dirty="0">
                <a:latin typeface="Consolas" panose="020B0609020204030204" pitchFamily="49" charset="0"/>
              </a:rPr>
              <a:t>(</a:t>
            </a:r>
            <a:r>
              <a:rPr lang="en-US" altLang="ko-KR" sz="1200" b="1" dirty="0" err="1">
                <a:latin typeface="Consolas" panose="020B0609020204030204" pitchFamily="49" charset="0"/>
              </a:rPr>
              <a:t>Throwable</a:t>
            </a:r>
            <a:r>
              <a:rPr lang="en-US" altLang="ko-KR" sz="1200" b="1" dirty="0">
                <a:latin typeface="Consolas" panose="020B0609020204030204" pitchFamily="49" charset="0"/>
              </a:rPr>
              <a:t> e) {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("</a:t>
            </a:r>
            <a:r>
              <a:rPr lang="ko-KR" altLang="en-US" sz="1200" b="1" i="1" dirty="0">
                <a:latin typeface="Consolas" panose="020B0609020204030204" pitchFamily="49" charset="0"/>
              </a:rPr>
              <a:t>예외 발생 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logAfterThrowing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("</a:t>
            </a:r>
            <a:r>
              <a:rPr lang="ko-KR" altLang="en-US" sz="1200" b="1" i="1" dirty="0">
                <a:latin typeface="Consolas" panose="020B0609020204030204" pitchFamily="49" charset="0"/>
              </a:rPr>
              <a:t>발생한 예외</a:t>
            </a:r>
            <a:r>
              <a:rPr lang="en-US" altLang="ko-KR" sz="1200" b="1" i="1" dirty="0">
                <a:latin typeface="Consolas" panose="020B0609020204030204" pitchFamily="49" charset="0"/>
              </a:rPr>
              <a:t>: "+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e.getMessage</a:t>
            </a:r>
            <a:r>
              <a:rPr lang="en-US" altLang="ko-KR" sz="1200" b="1" i="1" dirty="0">
                <a:latin typeface="Consolas" panose="020B0609020204030204" pitchFamily="49" charset="0"/>
              </a:rPr>
              <a:t>());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    </a:t>
            </a:r>
            <a:r>
              <a:rPr lang="en-US" altLang="ko-KR" sz="1200" b="1" dirty="0">
                <a:solidFill>
                  <a:srgbClr val="0070C0"/>
                </a:solidFill>
                <a:latin typeface="Consolas" panose="020B0609020204030204" pitchFamily="49" charset="0"/>
              </a:rPr>
              <a:t>@Around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("</a:t>
            </a:r>
            <a:r>
              <a:rPr lang="en-US" altLang="ko-KR" sz="12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targetMethod</a:t>
            </a:r>
            <a:r>
              <a:rPr lang="en-US" altLang="ko-KR" sz="1200" dirty="0">
                <a:solidFill>
                  <a:srgbClr val="0070C0"/>
                </a:solidFill>
                <a:latin typeface="Consolas" panose="020B0609020204030204" pitchFamily="49" charset="0"/>
              </a:rPr>
              <a:t>()")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    public Object </a:t>
            </a:r>
            <a:r>
              <a:rPr lang="en-US" altLang="ko-KR" sz="1200" b="1" dirty="0" err="1">
                <a:latin typeface="Consolas" panose="020B0609020204030204" pitchFamily="49" charset="0"/>
              </a:rPr>
              <a:t>logAround</a:t>
            </a:r>
            <a:r>
              <a:rPr lang="en-US" altLang="ko-KR" sz="1200" b="1" dirty="0">
                <a:latin typeface="Consolas" panose="020B0609020204030204" pitchFamily="49" charset="0"/>
              </a:rPr>
              <a:t>(</a:t>
            </a:r>
            <a:r>
              <a:rPr lang="en-US" altLang="ko-KR" sz="1200" b="1" dirty="0" err="1">
                <a:latin typeface="Consolas" panose="020B0609020204030204" pitchFamily="49" charset="0"/>
              </a:rPr>
              <a:t>ProceedingJoinPoint</a:t>
            </a:r>
            <a:r>
              <a:rPr lang="en-US" altLang="ko-KR" sz="1200" b="1" dirty="0"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latin typeface="Consolas" panose="020B0609020204030204" pitchFamily="49" charset="0"/>
              </a:rPr>
              <a:t>joinPoint</a:t>
            </a:r>
            <a:r>
              <a:rPr lang="en-US" altLang="ko-KR" sz="1200" b="1" dirty="0">
                <a:latin typeface="Consolas" panose="020B0609020204030204" pitchFamily="49" charset="0"/>
              </a:rPr>
              <a:t>) throws </a:t>
            </a:r>
            <a:r>
              <a:rPr lang="en-US" altLang="ko-KR" sz="1200" b="1" dirty="0" err="1">
                <a:latin typeface="Consolas" panose="020B0609020204030204" pitchFamily="49" charset="0"/>
              </a:rPr>
              <a:t>Throwable</a:t>
            </a:r>
            <a:r>
              <a:rPr lang="en-US" altLang="ko-KR" sz="1200" b="1" dirty="0">
                <a:latin typeface="Consolas" panose="020B0609020204030204" pitchFamily="49" charset="0"/>
              </a:rPr>
              <a:t> {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String </a:t>
            </a:r>
            <a:r>
              <a:rPr lang="en-US" altLang="ko-KR" sz="1200" dirty="0" err="1">
                <a:latin typeface="Consolas" panose="020B0609020204030204" pitchFamily="49" charset="0"/>
              </a:rPr>
              <a:t>class_name</a:t>
            </a:r>
            <a:r>
              <a:rPr lang="en-US" altLang="ko-KR" sz="1200" dirty="0"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latin typeface="Consolas" panose="020B0609020204030204" pitchFamily="49" charset="0"/>
              </a:rPr>
              <a:t>joinPoint.getTarget</a:t>
            </a:r>
            <a:r>
              <a:rPr lang="en-US" altLang="ko-KR" sz="1200" dirty="0"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latin typeface="Consolas" panose="020B0609020204030204" pitchFamily="49" charset="0"/>
              </a:rPr>
              <a:t>getClass</a:t>
            </a:r>
            <a:r>
              <a:rPr lang="en-US" altLang="ko-KR" sz="1200" dirty="0"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latin typeface="Consolas" panose="020B0609020204030204" pitchFamily="49" charset="0"/>
              </a:rPr>
              <a:t>getSimpleName</a:t>
            </a:r>
            <a:r>
              <a:rPr lang="en-US" altLang="ko-KR" sz="1200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String </a:t>
            </a:r>
            <a:r>
              <a:rPr lang="en-US" altLang="ko-KR" sz="1200" dirty="0" err="1">
                <a:latin typeface="Consolas" panose="020B0609020204030204" pitchFamily="49" charset="0"/>
              </a:rPr>
              <a:t>method_name</a:t>
            </a:r>
            <a:r>
              <a:rPr lang="en-US" altLang="ko-KR" sz="1200" dirty="0"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latin typeface="Consolas" panose="020B0609020204030204" pitchFamily="49" charset="0"/>
              </a:rPr>
              <a:t>joinPoint.getSignature</a:t>
            </a:r>
            <a:r>
              <a:rPr lang="en-US" altLang="ko-KR" sz="1200" dirty="0"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latin typeface="Consolas" panose="020B0609020204030204" pitchFamily="49" charset="0"/>
              </a:rPr>
              <a:t>getName</a:t>
            </a:r>
            <a:r>
              <a:rPr lang="en-US" altLang="ko-KR" sz="1200" dirty="0">
                <a:latin typeface="Consolas" panose="020B0609020204030204" pitchFamily="49" charset="0"/>
              </a:rPr>
              <a:t>();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class_name</a:t>
            </a:r>
            <a:r>
              <a:rPr lang="en-US" altLang="ko-KR" sz="1200" b="1" i="1" dirty="0">
                <a:latin typeface="Consolas" panose="020B0609020204030204" pitchFamily="49" charset="0"/>
              </a:rPr>
              <a:t>+"</a:t>
            </a:r>
            <a:r>
              <a:rPr lang="ko-KR" altLang="en-US" sz="1200" b="1" i="1" dirty="0">
                <a:latin typeface="Consolas" panose="020B0609020204030204" pitchFamily="49" charset="0"/>
              </a:rPr>
              <a:t>의 </a:t>
            </a:r>
            <a:r>
              <a:rPr lang="en-US" altLang="ko-KR" sz="1200" b="1" i="1" dirty="0">
                <a:latin typeface="Consolas" panose="020B0609020204030204" pitchFamily="49" charset="0"/>
              </a:rPr>
              <a:t>"+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method_name</a:t>
            </a:r>
            <a:r>
              <a:rPr lang="en-US" altLang="ko-KR" sz="1200" b="1" i="1" dirty="0">
                <a:latin typeface="Consolas" panose="020B0609020204030204" pitchFamily="49" charset="0"/>
              </a:rPr>
              <a:t>+"</a:t>
            </a:r>
            <a:r>
              <a:rPr lang="ko-KR" altLang="en-US" sz="1200" b="1" i="1" dirty="0" err="1"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latin typeface="Consolas" panose="020B0609020204030204" pitchFamily="49" charset="0"/>
              </a:rPr>
              <a:t> 실행 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logAround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Object </a:t>
            </a:r>
            <a:r>
              <a:rPr lang="en-US" altLang="ko-KR" sz="1200" dirty="0" err="1">
                <a:latin typeface="Consolas" panose="020B0609020204030204" pitchFamily="49" charset="0"/>
              </a:rPr>
              <a:t>obj</a:t>
            </a:r>
            <a:r>
              <a:rPr lang="en-US" altLang="ko-KR" sz="1200" dirty="0">
                <a:latin typeface="Consolas" panose="020B0609020204030204" pitchFamily="49" charset="0"/>
              </a:rPr>
              <a:t> = </a:t>
            </a:r>
            <a:r>
              <a:rPr lang="en-US" altLang="ko-KR" sz="1200" b="1" dirty="0" err="1">
                <a:latin typeface="Consolas" panose="020B0609020204030204" pitchFamily="49" charset="0"/>
              </a:rPr>
              <a:t>joinPoint.proceed</a:t>
            </a:r>
            <a:r>
              <a:rPr lang="en-US" altLang="ko-KR" sz="1200" b="1" dirty="0">
                <a:latin typeface="Consolas" panose="020B0609020204030204" pitchFamily="49" charset="0"/>
              </a:rPr>
              <a:t>()</a:t>
            </a:r>
            <a:r>
              <a:rPr lang="en-US" altLang="ko-KR" sz="12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out.println</a:t>
            </a:r>
            <a:r>
              <a:rPr lang="en-US" altLang="ko-KR" sz="1200" b="1" i="1" dirty="0">
                <a:latin typeface="Consolas" panose="020B0609020204030204" pitchFamily="49" charset="0"/>
              </a:rPr>
              <a:t>(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class_name</a:t>
            </a:r>
            <a:r>
              <a:rPr lang="en-US" altLang="ko-KR" sz="1200" b="1" i="1" dirty="0">
                <a:latin typeface="Consolas" panose="020B0609020204030204" pitchFamily="49" charset="0"/>
              </a:rPr>
              <a:t>+"</a:t>
            </a:r>
            <a:r>
              <a:rPr lang="ko-KR" altLang="en-US" sz="1200" b="1" i="1" dirty="0">
                <a:latin typeface="Consolas" panose="020B0609020204030204" pitchFamily="49" charset="0"/>
              </a:rPr>
              <a:t>의 </a:t>
            </a:r>
            <a:r>
              <a:rPr lang="en-US" altLang="ko-KR" sz="1200" b="1" i="1" dirty="0">
                <a:latin typeface="Consolas" panose="020B0609020204030204" pitchFamily="49" charset="0"/>
              </a:rPr>
              <a:t>"+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method_name</a:t>
            </a:r>
            <a:r>
              <a:rPr lang="en-US" altLang="ko-KR" sz="1200" b="1" i="1" dirty="0">
                <a:latin typeface="Consolas" panose="020B0609020204030204" pitchFamily="49" charset="0"/>
              </a:rPr>
              <a:t>+"</a:t>
            </a:r>
            <a:r>
              <a:rPr lang="ko-KR" altLang="en-US" sz="1200" b="1" i="1" dirty="0" err="1"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latin typeface="Consolas" panose="020B0609020204030204" pitchFamily="49" charset="0"/>
              </a:rPr>
              <a:t> 실행 후 로깅</a:t>
            </a:r>
            <a:r>
              <a:rPr lang="en-US" altLang="ko-KR" sz="1200" b="1" i="1" dirty="0"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latin typeface="Consolas" panose="020B0609020204030204" pitchFamily="49" charset="0"/>
              </a:rPr>
              <a:t>logAround</a:t>
            </a:r>
            <a:r>
              <a:rPr lang="en-US" altLang="ko-KR" sz="1200" b="1" i="1" dirty="0">
                <a:latin typeface="Consolas" panose="020B0609020204030204" pitchFamily="49" charset="0"/>
              </a:rPr>
              <a:t>()");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b="1" dirty="0">
                <a:latin typeface="Consolas" panose="020B0609020204030204" pitchFamily="49" charset="0"/>
              </a:rPr>
              <a:t>	return </a:t>
            </a:r>
            <a:r>
              <a:rPr lang="en-US" altLang="ko-KR" sz="1200" b="1" dirty="0" err="1">
                <a:latin typeface="Consolas" panose="020B0609020204030204" pitchFamily="49" charset="0"/>
              </a:rPr>
              <a:t>obj</a:t>
            </a:r>
            <a:r>
              <a:rPr lang="en-US" altLang="ko-KR" sz="1200" b="1" dirty="0">
                <a:latin typeface="Consolas" panose="020B0609020204030204" pitchFamily="49" charset="0"/>
              </a:rPr>
              <a:t>;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    }</a:t>
            </a:r>
          </a:p>
          <a:p>
            <a:pPr marL="0" indent="0">
              <a:spcAft>
                <a:spcPts val="300"/>
              </a:spcAft>
              <a:buNone/>
            </a:pPr>
            <a:r>
              <a:rPr lang="en-US" altLang="ko-KR" sz="1200" dirty="0">
                <a:latin typeface="Consolas" panose="020B0609020204030204" pitchFamily="49" charset="0"/>
              </a:rPr>
              <a:t>}</a:t>
            </a:r>
            <a:endParaRPr lang="ko-KR" altLang="en-US" sz="11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6979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172450" cy="67990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실습 예제</a:t>
            </a:r>
            <a:r>
              <a:rPr lang="en-US" altLang="ko-KR" dirty="0"/>
              <a:t>: </a:t>
            </a:r>
            <a:r>
              <a:rPr lang="en-US" altLang="ko-KR" b="0" dirty="0">
                <a:solidFill>
                  <a:srgbClr val="0070C0"/>
                </a:solidFill>
              </a:rPr>
              <a:t>Annotation</a:t>
            </a:r>
            <a:r>
              <a:rPr lang="en-US" altLang="ko-KR" sz="2800" b="0" dirty="0">
                <a:solidFill>
                  <a:srgbClr val="0070C0"/>
                </a:solidFill>
              </a:rPr>
              <a:t> </a:t>
            </a:r>
            <a:r>
              <a:rPr lang="ko-KR" altLang="en-US" sz="2800" b="0" dirty="0"/>
              <a:t>기반</a:t>
            </a:r>
            <a:r>
              <a:rPr lang="en-US" altLang="ko-KR" sz="2800" b="0" dirty="0"/>
              <a:t>(AppContextDay02.java)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349888" cy="5132656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altLang="ko-KR" sz="2000" dirty="0">
                <a:solidFill>
                  <a:srgbClr val="646464"/>
                </a:solidFill>
                <a:latin typeface="Consolas" panose="020B0609020204030204" pitchFamily="49" charset="0"/>
              </a:rPr>
              <a:t>@Configuration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2000" dirty="0">
                <a:solidFill>
                  <a:srgbClr val="646464"/>
                </a:solidFill>
                <a:latin typeface="Consolas" panose="020B0609020204030204" pitchFamily="49" charset="0"/>
              </a:rPr>
              <a:t>@</a:t>
            </a:r>
            <a:r>
              <a:rPr lang="en-US" altLang="ko-KR" sz="2000" dirty="0" err="1">
                <a:solidFill>
                  <a:srgbClr val="646464"/>
                </a:solidFill>
                <a:latin typeface="Consolas" panose="020B0609020204030204" pitchFamily="49" charset="0"/>
              </a:rPr>
              <a:t>EnableAspectJAutoProxy</a:t>
            </a:r>
            <a:endParaRPr lang="en-US" altLang="ko-KR" sz="2000" dirty="0">
              <a:solidFill>
                <a:srgbClr val="646464"/>
              </a:solidFill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2000" dirty="0">
                <a:solidFill>
                  <a:srgbClr val="646464"/>
                </a:solidFill>
                <a:latin typeface="Consolas" panose="020B0609020204030204" pitchFamily="49" charset="0"/>
              </a:rPr>
              <a:t>@ComponentScan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(basePackages= </a:t>
            </a:r>
            <a:r>
              <a:rPr lang="en-US" altLang="ko-KR" sz="2000" dirty="0">
                <a:solidFill>
                  <a:srgbClr val="0070C0"/>
                </a:solidFill>
                <a:latin typeface="Consolas" panose="020B0609020204030204" pitchFamily="49" charset="0"/>
              </a:rPr>
              <a:t>{</a:t>
            </a:r>
            <a:r>
              <a:rPr lang="en-US" altLang="ko-KR" sz="1800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800" dirty="0" err="1">
                <a:solidFill>
                  <a:srgbClr val="0070C0"/>
                </a:solidFill>
                <a:latin typeface="Consolas" panose="020B0609020204030204" pitchFamily="49" charset="0"/>
              </a:rPr>
              <a:t>ezen.aop.log.annotation</a:t>
            </a:r>
            <a:r>
              <a:rPr lang="en-US" altLang="ko-KR" sz="1800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000" b="1" dirty="0">
                <a:solidFill>
                  <a:srgbClr val="000000"/>
                </a:solidFill>
                <a:latin typeface="Consolas" panose="020B0609020204030204" pitchFamily="49" charset="0"/>
              </a:rPr>
              <a:t> AppContextAop01 {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20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4057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2900" dirty="0">
                <a:solidFill>
                  <a:prstClr val="black"/>
                </a:solidFill>
              </a:rPr>
              <a:t>실습 예제</a:t>
            </a:r>
            <a:r>
              <a:rPr lang="en-US" altLang="ko-KR" sz="2900" dirty="0">
                <a:solidFill>
                  <a:prstClr val="black"/>
                </a:solidFill>
              </a:rPr>
              <a:t>: </a:t>
            </a:r>
            <a:r>
              <a:rPr lang="en-US" altLang="ko-KR" sz="2900" b="0" dirty="0">
                <a:solidFill>
                  <a:srgbClr val="0070C0"/>
                </a:solidFill>
              </a:rPr>
              <a:t>Annotation</a:t>
            </a:r>
            <a:r>
              <a:rPr lang="en-US" altLang="ko-KR" sz="2500" b="0" dirty="0">
                <a:solidFill>
                  <a:prstClr val="black"/>
                </a:solidFill>
              </a:rPr>
              <a:t> </a:t>
            </a:r>
            <a:r>
              <a:rPr lang="ko-KR" altLang="en-US" sz="2500" b="0" dirty="0">
                <a:solidFill>
                  <a:prstClr val="black"/>
                </a:solidFill>
              </a:rPr>
              <a:t>기반</a:t>
            </a:r>
            <a:r>
              <a:rPr lang="en-US" altLang="ko-KR" sz="2500" b="0" dirty="0">
                <a:solidFill>
                  <a:prstClr val="black"/>
                </a:solidFill>
              </a:rPr>
              <a:t>(MainForAOP.java)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515350" cy="5132656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MainForAOP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altLang="ko-KR" sz="24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AbstractApplicationContext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dirty="0" err="1">
                <a:solidFill>
                  <a:srgbClr val="6A3E3E"/>
                </a:solidFill>
                <a:latin typeface="Consolas" panose="020B0609020204030204" pitchFamily="49" charset="0"/>
              </a:rPr>
              <a:t>anno_ctx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</a:p>
          <a:p>
            <a:pPr marL="0" indent="0"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	new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AnnotationConfigApplicationContext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(AppContextAop01.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2400" dirty="0" err="1">
                <a:solidFill>
                  <a:srgbClr val="6A3E3E"/>
                </a:solidFill>
                <a:latin typeface="Consolas" panose="020B0609020204030204" pitchFamily="49" charset="0"/>
              </a:rPr>
              <a:t>anno_ctx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.getBean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dirty="0" err="1">
                <a:solidFill>
                  <a:srgbClr val="0070C0"/>
                </a:solidFill>
                <a:latin typeface="Consolas" panose="020B0609020204030204" pitchFamily="49" charset="0"/>
              </a:rPr>
              <a:t>targetB</a:t>
            </a:r>
            <a:r>
              <a:rPr lang="en-US" altLang="ko-KR" sz="2400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TargetB.</a:t>
            </a:r>
            <a:r>
              <a:rPr lang="en-US" altLang="ko-KR" sz="24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	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.method1();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	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.method2();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	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.method3();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	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.test1();</a:t>
            </a:r>
          </a:p>
          <a:p>
            <a:pPr marL="0" indent="0"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2400" dirty="0">
                <a:solidFill>
                  <a:srgbClr val="7F0055"/>
                </a:solidFill>
                <a:latin typeface="Consolas" panose="020B0609020204030204" pitchFamily="49" charset="0"/>
              </a:rPr>
              <a:t>try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b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.test2();}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	</a:t>
            </a:r>
            <a:r>
              <a:rPr lang="en-US" altLang="ko-KR" sz="2400" dirty="0">
                <a:solidFill>
                  <a:srgbClr val="7F0055"/>
                </a:solidFill>
                <a:latin typeface="Consolas" panose="020B0609020204030204" pitchFamily="49" charset="0"/>
              </a:rPr>
              <a:t>catch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Throwable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    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i="1" dirty="0" err="1">
                <a:latin typeface="Consolas" panose="020B0609020204030204" pitchFamily="49" charset="0"/>
              </a:rPr>
              <a:t>out</a:t>
            </a:r>
            <a:r>
              <a:rPr lang="en-US" altLang="ko-KR" sz="2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2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.getMessage</a:t>
            </a:r>
            <a:r>
              <a:rPr lang="en-US" altLang="ko-KR" sz="2400" i="1" dirty="0">
                <a:solidFill>
                  <a:srgbClr val="000000"/>
                </a:solidFill>
                <a:latin typeface="Consolas" panose="020B0609020204030204" pitchFamily="49" charset="0"/>
              </a:rPr>
              <a:t>()+</a:t>
            </a:r>
            <a:r>
              <a:rPr lang="en-US" altLang="ko-KR" sz="2400" i="1" dirty="0">
                <a:solidFill>
                  <a:srgbClr val="0070C0"/>
                </a:solidFill>
                <a:latin typeface="Consolas" panose="020B0609020204030204" pitchFamily="49" charset="0"/>
              </a:rPr>
              <a:t>" </a:t>
            </a:r>
            <a:r>
              <a:rPr lang="ko-KR" altLang="en-US" sz="2400" i="1" dirty="0">
                <a:solidFill>
                  <a:srgbClr val="0070C0"/>
                </a:solidFill>
                <a:latin typeface="Consolas" panose="020B0609020204030204" pitchFamily="49" charset="0"/>
              </a:rPr>
              <a:t>예외 발생</a:t>
            </a:r>
            <a:r>
              <a:rPr lang="en-US" altLang="ko-KR" sz="2400" i="1" dirty="0">
                <a:solidFill>
                  <a:srgbClr val="0070C0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090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문제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8650" y="1116623"/>
            <a:ext cx="8515350" cy="5242836"/>
          </a:xfrm>
        </p:spPr>
        <p:txBody>
          <a:bodyPr>
            <a:normAutofit fontScale="77500" lnSpcReduction="20000"/>
          </a:bodyPr>
          <a:lstStyle/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메인 화면은 아래와 같이 네 가지 서비스 항목으로 출력한다</a:t>
            </a:r>
            <a:r>
              <a:rPr lang="en-US" altLang="ko-KR" sz="1900" dirty="0">
                <a:solidFill>
                  <a:srgbClr val="0070C0"/>
                </a:solidFill>
              </a:rPr>
              <a:t>.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1.</a:t>
            </a:r>
            <a:r>
              <a:rPr lang="ko-KR" altLang="en-US" sz="1900" dirty="0">
                <a:solidFill>
                  <a:srgbClr val="0070C0"/>
                </a:solidFill>
              </a:rPr>
              <a:t>로그인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2.</a:t>
            </a:r>
            <a:r>
              <a:rPr lang="ko-KR" altLang="en-US" sz="1900" dirty="0">
                <a:solidFill>
                  <a:srgbClr val="0070C0"/>
                </a:solidFill>
              </a:rPr>
              <a:t>글 목록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3.</a:t>
            </a:r>
            <a:r>
              <a:rPr lang="ko-KR" altLang="en-US" sz="1900" dirty="0">
                <a:solidFill>
                  <a:srgbClr val="0070C0"/>
                </a:solidFill>
              </a:rPr>
              <a:t>글쓰기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4.</a:t>
            </a:r>
            <a:r>
              <a:rPr lang="ko-KR" altLang="en-US" sz="1900" dirty="0">
                <a:solidFill>
                  <a:srgbClr val="0070C0"/>
                </a:solidFill>
              </a:rPr>
              <a:t>종료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endParaRPr lang="ko-KR" altLang="en-US" sz="1900" dirty="0">
              <a:solidFill>
                <a:srgbClr val="0070C0"/>
              </a:solidFill>
            </a:endParaRP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원하는 서비스 번호를 </a:t>
            </a:r>
            <a:r>
              <a:rPr lang="ko-KR" altLang="en-US" sz="1900" dirty="0" err="1">
                <a:solidFill>
                  <a:srgbClr val="0070C0"/>
                </a:solidFill>
              </a:rPr>
              <a:t>입력하시오</a:t>
            </a:r>
            <a:r>
              <a:rPr lang="en-US" altLang="ko-KR" sz="1900" dirty="0">
                <a:solidFill>
                  <a:srgbClr val="0070C0"/>
                </a:solidFill>
              </a:rPr>
              <a:t>: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endParaRPr lang="en-US" altLang="ko-KR" sz="1900" dirty="0">
              <a:solidFill>
                <a:srgbClr val="0070C0"/>
              </a:solidFill>
            </a:endParaRP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&lt;</a:t>
            </a:r>
            <a:r>
              <a:rPr lang="ko-KR" altLang="en-US" sz="1900" dirty="0">
                <a:solidFill>
                  <a:srgbClr val="0070C0"/>
                </a:solidFill>
              </a:rPr>
              <a:t>로그인</a:t>
            </a:r>
            <a:r>
              <a:rPr lang="en-US" altLang="ko-KR" sz="1900" dirty="0">
                <a:solidFill>
                  <a:srgbClr val="0070C0"/>
                </a:solidFill>
              </a:rPr>
              <a:t>&gt;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이메일과 비밀번호를 </a:t>
            </a:r>
            <a:r>
              <a:rPr lang="ko-KR" altLang="en-US" sz="1900" dirty="0" err="1">
                <a:solidFill>
                  <a:srgbClr val="0070C0"/>
                </a:solidFill>
              </a:rPr>
              <a:t>입력받아</a:t>
            </a:r>
            <a:r>
              <a:rPr lang="ko-KR" altLang="en-US" sz="1900" dirty="0">
                <a:solidFill>
                  <a:srgbClr val="0070C0"/>
                </a:solidFill>
              </a:rPr>
              <a:t> 회원 여부를 확인해주고 아래에 메인 화면을 다시 출력한다</a:t>
            </a:r>
            <a:r>
              <a:rPr lang="en-US" altLang="ko-KR" sz="1900" dirty="0">
                <a:solidFill>
                  <a:srgbClr val="0070C0"/>
                </a:solidFill>
              </a:rPr>
              <a:t>.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endParaRPr lang="en-US" altLang="ko-KR" sz="1900" dirty="0">
              <a:solidFill>
                <a:srgbClr val="0070C0"/>
              </a:solidFill>
            </a:endParaRP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&lt;</a:t>
            </a:r>
            <a:r>
              <a:rPr lang="ko-KR" altLang="en-US" sz="1900" dirty="0">
                <a:solidFill>
                  <a:srgbClr val="0070C0"/>
                </a:solidFill>
              </a:rPr>
              <a:t>글 목록</a:t>
            </a:r>
            <a:r>
              <a:rPr lang="en-US" altLang="ko-KR" sz="1900" dirty="0">
                <a:solidFill>
                  <a:srgbClr val="0070C0"/>
                </a:solidFill>
              </a:rPr>
              <a:t>&gt;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이미 저장되어있는 글 목록을 보여주고 아래에 메인 화면을 다시 출력한다</a:t>
            </a:r>
            <a:r>
              <a:rPr lang="en-US" altLang="ko-KR" sz="1900" dirty="0">
                <a:solidFill>
                  <a:srgbClr val="0070C0"/>
                </a:solidFill>
              </a:rPr>
              <a:t>.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endParaRPr lang="en-US" altLang="ko-KR" sz="1900" dirty="0">
              <a:solidFill>
                <a:srgbClr val="0070C0"/>
              </a:solidFill>
            </a:endParaRP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&lt;</a:t>
            </a:r>
            <a:r>
              <a:rPr lang="ko-KR" altLang="en-US" sz="1900" dirty="0">
                <a:solidFill>
                  <a:srgbClr val="0070C0"/>
                </a:solidFill>
              </a:rPr>
              <a:t>글쓰기</a:t>
            </a:r>
            <a:r>
              <a:rPr lang="en-US" altLang="ko-KR" sz="1900" dirty="0">
                <a:solidFill>
                  <a:srgbClr val="0070C0"/>
                </a:solidFill>
              </a:rPr>
              <a:t>&gt;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제목</a:t>
            </a:r>
            <a:r>
              <a:rPr lang="en-US" altLang="ko-KR" sz="1900" dirty="0">
                <a:solidFill>
                  <a:srgbClr val="0070C0"/>
                </a:solidFill>
              </a:rPr>
              <a:t>: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내용</a:t>
            </a:r>
            <a:r>
              <a:rPr lang="en-US" altLang="ko-KR" sz="1900" dirty="0">
                <a:solidFill>
                  <a:srgbClr val="0070C0"/>
                </a:solidFill>
              </a:rPr>
              <a:t>: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900" dirty="0">
                <a:solidFill>
                  <a:srgbClr val="0070C0"/>
                </a:solidFill>
              </a:rPr>
              <a:t> </a:t>
            </a:r>
          </a:p>
          <a:p>
            <a:pPr marL="457200" lvl="1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900" dirty="0">
                <a:solidFill>
                  <a:srgbClr val="0070C0"/>
                </a:solidFill>
              </a:rPr>
              <a:t>글 목록에 글 내용을 출력하고 아래에 메인 화면을 다시 출력한다</a:t>
            </a:r>
            <a:r>
              <a:rPr lang="en-US" altLang="ko-KR" sz="1900" dirty="0">
                <a:solidFill>
                  <a:srgbClr val="0070C0"/>
                </a:solidFill>
              </a:rPr>
              <a:t>.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endParaRPr lang="en-US" altLang="ko-KR" dirty="0"/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dirty="0"/>
              <a:t>위의 조건에 맞게 실행되는 자바 프로그램을 작성하시오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394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CE6067-593A-40E5-AE59-E93F0EF0B758}"/>
              </a:ext>
            </a:extLst>
          </p:cNvPr>
          <p:cNvSpPr/>
          <p:nvPr/>
        </p:nvSpPr>
        <p:spPr>
          <a:xfrm>
            <a:off x="1447800" y="3200400"/>
            <a:ext cx="62484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수고했습니다</a:t>
            </a:r>
            <a:r>
              <a:rPr lang="en-US" altLang="ko-KR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!</a:t>
            </a:r>
            <a:endParaRPr kumimoji="0" lang="ko-KR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HY그래픽M" panose="02030600000101010101" pitchFamily="18" charset="-127"/>
              <a:ea typeface="HY그래픽M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1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A477C3-7303-4D29-A0DD-AD7AB530C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AOP</a:t>
            </a:r>
            <a:r>
              <a:rPr lang="en-US" altLang="ko-KR" sz="2800" b="0" dirty="0"/>
              <a:t>(Aspect Oriented Programming)</a:t>
            </a:r>
            <a:endParaRPr lang="ko-KR" altLang="en-US" sz="28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7BCFA4-0F62-49AB-B5F2-9F9703FC9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118187" cy="271903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ko-KR" altLang="en-US" sz="2000" b="1" dirty="0">
                <a:solidFill>
                  <a:srgbClr val="FF0000"/>
                </a:solidFill>
                <a:latin typeface="+mn-ea"/>
              </a:rPr>
              <a:t>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메소드</a:t>
            </a:r>
            <a:r>
              <a:rPr lang="en-US" altLang="ko-KR" sz="1600" dirty="0">
                <a:latin typeface="+mn-ea"/>
              </a:rPr>
              <a:t>) = </a:t>
            </a:r>
            <a:r>
              <a:rPr lang="ko-KR" altLang="en-US" sz="2000" b="1" dirty="0">
                <a:solidFill>
                  <a:srgbClr val="FF0000"/>
                </a:solidFill>
                <a:latin typeface="+mn-ea"/>
              </a:rPr>
              <a:t>공통 기능</a:t>
            </a:r>
            <a:r>
              <a:rPr lang="en-US" altLang="ko-KR" sz="1600" dirty="0">
                <a:latin typeface="+mn-ea"/>
              </a:rPr>
              <a:t>(Aspect, </a:t>
            </a:r>
            <a:r>
              <a:rPr lang="ko-KR" altLang="en-US" sz="1600" dirty="0">
                <a:latin typeface="+mn-ea"/>
              </a:rPr>
              <a:t>부가 기능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+ </a:t>
            </a:r>
            <a:r>
              <a:rPr lang="ko-KR" altLang="en-US" sz="2000" b="1" dirty="0">
                <a:solidFill>
                  <a:srgbClr val="FF0000"/>
                </a:solidFill>
                <a:latin typeface="+mn-ea"/>
              </a:rPr>
              <a:t>핵심 기능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핵심 로직</a:t>
            </a:r>
            <a:r>
              <a:rPr lang="en-US" altLang="ko-KR" sz="16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ko-KR" altLang="en-US" sz="1800" dirty="0">
                <a:latin typeface="+mn-ea"/>
              </a:rPr>
              <a:t>프로그램을 공통 기능과 핵심 기능으로 분리하여 구현하여 프로그램의 실행 중 필요한 때에 공통기능을 지원해줌</a:t>
            </a:r>
            <a:endParaRPr lang="en-US" altLang="ko-KR" sz="1800" dirty="0">
              <a:latin typeface="+mn-ea"/>
            </a:endParaRPr>
          </a:p>
          <a:p>
            <a:pPr marL="0" indent="0">
              <a:lnSpc>
                <a:spcPct val="150000"/>
              </a:lnSpc>
              <a:spcAft>
                <a:spcPts val="2400"/>
              </a:spcAft>
              <a:buNone/>
            </a:pPr>
            <a:r>
              <a:rPr lang="en-US" altLang="ko-KR" sz="1600" b="1" dirty="0">
                <a:latin typeface="+mn-ea"/>
              </a:rPr>
              <a:t>   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예</a:t>
            </a:r>
            <a:r>
              <a:rPr lang="en-US" altLang="ko-KR" sz="1400" dirty="0">
                <a:latin typeface="+mn-ea"/>
              </a:rPr>
              <a:t>) </a:t>
            </a:r>
            <a:r>
              <a:rPr lang="ko-KR" altLang="en-US" sz="1400" dirty="0">
                <a:latin typeface="+mn-ea"/>
              </a:rPr>
              <a:t>로깅</a:t>
            </a: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프로그램 실행 기록</a:t>
            </a:r>
            <a:r>
              <a:rPr lang="en-US" altLang="ko-KR" sz="1200" dirty="0">
                <a:latin typeface="+mn-ea"/>
              </a:rPr>
              <a:t>)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입력 값에 대한 유효성 검증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사용자에 대한 인증</a:t>
            </a:r>
            <a:r>
              <a:rPr lang="en-US" altLang="ko-KR" sz="1400" dirty="0">
                <a:latin typeface="+mn-ea"/>
              </a:rPr>
              <a:t>, </a:t>
            </a:r>
            <a:r>
              <a:rPr lang="ko-KR" altLang="en-US" sz="1400" dirty="0">
                <a:latin typeface="+mn-ea"/>
              </a:rPr>
              <a:t>트랜잭션 처리 등</a:t>
            </a:r>
            <a:r>
              <a:rPr lang="en-US" altLang="ko-KR" sz="14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latin typeface="+mn-ea"/>
              </a:rPr>
              <a:t>공통 기능의 중복구현을 피하고 효율적인 유지보수를 지원함으로써 프로그램의 효율성을 높임</a:t>
            </a:r>
            <a:endParaRPr lang="en-US" altLang="ko-KR" sz="18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F4B662-F8C7-4798-8F86-0A68798A3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1A6C9A-40E9-48FF-B232-D63C79DD58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735" y="3878524"/>
            <a:ext cx="6142528" cy="24314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E97126-BA0E-4848-A80A-7D084A43EF19}"/>
              </a:ext>
            </a:extLst>
          </p:cNvPr>
          <p:cNvSpPr txBox="1"/>
          <p:nvPr/>
        </p:nvSpPr>
        <p:spPr>
          <a:xfrm>
            <a:off x="2285298" y="6489550"/>
            <a:ext cx="1828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출처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 kjh95.tistory.com/307)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4089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38A36-6A84-4A0D-8339-3C00AC6F5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스프링 </a:t>
            </a:r>
            <a:r>
              <a:rPr lang="en-US" altLang="ko-KR" dirty="0"/>
              <a:t>AOP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10657E-26DD-4A39-B557-FA01872AF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34443"/>
            <a:ext cx="7886700" cy="513265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b="1" dirty="0"/>
              <a:t>스프링 컨테이너</a:t>
            </a:r>
            <a:r>
              <a:rPr lang="ko-KR" altLang="en-US" sz="1800" dirty="0"/>
              <a:t>가 </a:t>
            </a:r>
            <a:r>
              <a:rPr lang="ko-KR" altLang="en-US" sz="1800" dirty="0">
                <a:solidFill>
                  <a:srgbClr val="FF0000"/>
                </a:solidFill>
              </a:rPr>
              <a:t>공통 기능</a:t>
            </a:r>
            <a:r>
              <a:rPr lang="en-US" altLang="ko-KR" sz="1800" dirty="0">
                <a:solidFill>
                  <a:srgbClr val="FF0000"/>
                </a:solidFill>
              </a:rPr>
              <a:t>(Aspect)</a:t>
            </a:r>
            <a:r>
              <a:rPr lang="ko-KR" altLang="en-US" sz="1800" dirty="0"/>
              <a:t>을 제공해줌</a:t>
            </a:r>
            <a:endParaRPr lang="en-US" altLang="ko-KR" sz="18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ko-KR" altLang="en-US" sz="1800" b="1" dirty="0"/>
              <a:t>프록시 객체</a:t>
            </a:r>
            <a:r>
              <a:rPr lang="ko-KR" altLang="en-US" sz="1800" dirty="0"/>
              <a:t>를 생성해서 제공해줌</a:t>
            </a:r>
            <a:endParaRPr lang="en-US" altLang="ko-KR" sz="1800" dirty="0"/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ko-KR" altLang="en-US" sz="1400" b="1" dirty="0"/>
              <a:t>프록시 객체</a:t>
            </a:r>
            <a:r>
              <a:rPr lang="en-US" altLang="ko-KR" sz="1400" dirty="0"/>
              <a:t>: </a:t>
            </a:r>
            <a:r>
              <a:rPr lang="ko-KR" altLang="en-US" sz="1400" dirty="0"/>
              <a:t>핵심 기능은 구현하지 않고 부가 기능</a:t>
            </a:r>
            <a:r>
              <a:rPr lang="en-US" altLang="ko-KR" sz="1200" dirty="0"/>
              <a:t>(</a:t>
            </a:r>
            <a:r>
              <a:rPr lang="ko-KR" altLang="en-US" sz="1200" dirty="0"/>
              <a:t>공통 기능</a:t>
            </a:r>
            <a:r>
              <a:rPr lang="en-US" altLang="ko-KR" sz="1200" dirty="0"/>
              <a:t>)</a:t>
            </a:r>
            <a:r>
              <a:rPr lang="ko-KR" altLang="en-US" sz="1400" dirty="0"/>
              <a:t>을  구현하여 제공하는 객체 </a:t>
            </a:r>
            <a:endParaRPr lang="en-US" altLang="ko-KR" sz="1400" dirty="0"/>
          </a:p>
          <a:p>
            <a:pPr lvl="1">
              <a:lnSpc>
                <a:spcPct val="150000"/>
              </a:lnSpc>
            </a:pPr>
            <a:r>
              <a:rPr lang="ko-KR" altLang="en-US" sz="1400" b="1" dirty="0"/>
              <a:t>대상 객체</a:t>
            </a:r>
            <a:r>
              <a:rPr lang="en-US" altLang="ko-KR" sz="1200" dirty="0"/>
              <a:t>(Target Object): </a:t>
            </a:r>
            <a:r>
              <a:rPr lang="ko-KR" altLang="en-US" sz="1400" dirty="0"/>
              <a:t>핵심 기능을 구현하여 실행하는 객체</a:t>
            </a:r>
            <a:endParaRPr lang="en-US" altLang="ko-KR" sz="1400" dirty="0"/>
          </a:p>
          <a:p>
            <a:pPr>
              <a:lnSpc>
                <a:spcPct val="150000"/>
              </a:lnSpc>
            </a:pP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F3F0336-BA03-4CAC-B817-5FD8C84C9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A4A950A-4D2C-4255-BFA9-E3F710205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219" y="2976210"/>
            <a:ext cx="6967562" cy="342430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3A4FFCB-2C65-4C28-A10E-263C9EBF5364}"/>
              </a:ext>
            </a:extLst>
          </p:cNvPr>
          <p:cNvSpPr txBox="1"/>
          <p:nvPr/>
        </p:nvSpPr>
        <p:spPr>
          <a:xfrm>
            <a:off x="2276061" y="6489550"/>
            <a:ext cx="397565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출처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 tram-devlog.tistory.com/entry/Spring-AOP-weaving-proxy)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3235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46771D-C79A-47D4-98E6-E23A15FBE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5484" y="89742"/>
            <a:ext cx="7886700" cy="679903"/>
          </a:xfrm>
        </p:spPr>
        <p:txBody>
          <a:bodyPr/>
          <a:lstStyle/>
          <a:p>
            <a:r>
              <a:rPr lang="en-US" altLang="ko-KR" dirty="0"/>
              <a:t>AOP</a:t>
            </a:r>
            <a:r>
              <a:rPr lang="ko-KR" altLang="en-US" dirty="0"/>
              <a:t> 용어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86B629-6077-4E5E-B29F-9BA4CE24E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3815" y="891183"/>
            <a:ext cx="7355420" cy="2969607"/>
          </a:xfrm>
          <a:solidFill>
            <a:srgbClr val="F7F7F7"/>
          </a:solidFill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FF0000"/>
                </a:solidFill>
                <a:latin typeface="+mn-ea"/>
              </a:rPr>
              <a:t>Aspect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공통기능을 구현하고 있는 객체</a:t>
            </a:r>
            <a:r>
              <a:rPr lang="en-US" altLang="ko-KR" sz="14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 err="1">
                <a:solidFill>
                  <a:srgbClr val="FF0000"/>
                </a:solidFill>
                <a:latin typeface="+mn-ea"/>
              </a:rPr>
              <a:t>JoinPoint</a:t>
            </a:r>
            <a:r>
              <a:rPr lang="en-US" altLang="ko-KR" sz="1800" b="1" dirty="0">
                <a:solidFill>
                  <a:srgbClr val="FF0000"/>
                </a:solidFill>
                <a:latin typeface="+mn-ea"/>
              </a:rPr>
              <a:t>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기능을 적용하는 위치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위치 전체</a:t>
            </a:r>
            <a:r>
              <a:rPr lang="en-US" altLang="ko-KR" sz="1400" dirty="0">
                <a:latin typeface="+mn-ea"/>
              </a:rPr>
              <a:t>, </a:t>
            </a:r>
            <a:r>
              <a:rPr lang="en-US" altLang="ko-KR" sz="1300" dirty="0">
                <a:latin typeface="+mn-ea"/>
              </a:rPr>
              <a:t>Spring</a:t>
            </a:r>
            <a:r>
              <a:rPr lang="ko-KR" altLang="en-US" sz="1300" dirty="0">
                <a:latin typeface="+mn-ea"/>
              </a:rPr>
              <a:t>에서는 메소드 호출만 지원</a:t>
            </a:r>
            <a:r>
              <a:rPr lang="en-US" altLang="ko-KR" sz="1400" dirty="0">
                <a:latin typeface="+mn-ea"/>
              </a:rPr>
              <a:t>) 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FF0000"/>
                </a:solidFill>
                <a:latin typeface="+mn-ea"/>
              </a:rPr>
              <a:t>Pointcut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기능을 실제로 적용하는 위치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실제 위치</a:t>
            </a:r>
            <a:r>
              <a:rPr lang="en-US" altLang="ko-KR" sz="14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FF0000"/>
                </a:solidFill>
                <a:latin typeface="+mn-ea"/>
              </a:rPr>
              <a:t>Advice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기능을 적용하는 시점</a:t>
            </a:r>
            <a:r>
              <a:rPr lang="en-US" altLang="ko-KR" sz="1400" dirty="0">
                <a:latin typeface="+mn-ea"/>
              </a:rPr>
              <a:t>(</a:t>
            </a:r>
            <a:r>
              <a:rPr lang="ko-KR" altLang="en-US" sz="1400" dirty="0">
                <a:latin typeface="+mn-ea"/>
              </a:rPr>
              <a:t>기준</a:t>
            </a:r>
            <a:r>
              <a:rPr lang="en-US" altLang="ko-KR" sz="1400" dirty="0">
                <a:latin typeface="+mn-ea"/>
              </a:rPr>
              <a:t>: </a:t>
            </a:r>
            <a:r>
              <a:rPr lang="ko-KR" altLang="en-US" sz="1400" dirty="0">
                <a:latin typeface="+mn-ea"/>
              </a:rPr>
              <a:t>핵심 기능 실행</a:t>
            </a:r>
            <a:r>
              <a:rPr lang="en-US" altLang="ko-KR" sz="14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  <a:latin typeface="+mn-ea"/>
              </a:rPr>
              <a:t>Advisor </a:t>
            </a:r>
            <a:r>
              <a:rPr lang="en-US" altLang="ko-KR" sz="1800" dirty="0">
                <a:latin typeface="+mn-ea"/>
              </a:rPr>
              <a:t>: Advice</a:t>
            </a:r>
            <a:r>
              <a:rPr lang="ko-KR" altLang="en-US" sz="1800" dirty="0">
                <a:latin typeface="+mn-ea"/>
              </a:rPr>
              <a:t>들의 집합</a:t>
            </a: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  <a:latin typeface="+mn-ea"/>
              </a:rPr>
              <a:t>Weaving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기능을 </a:t>
            </a:r>
            <a:r>
              <a:rPr lang="en-US" altLang="ko-KR" sz="1800" dirty="0">
                <a:latin typeface="+mn-ea"/>
              </a:rPr>
              <a:t>Advice</a:t>
            </a:r>
            <a:r>
              <a:rPr lang="ko-KR" altLang="en-US" sz="1800" dirty="0">
                <a:latin typeface="+mn-ea"/>
              </a:rPr>
              <a:t>에 따라 </a:t>
            </a:r>
            <a:r>
              <a:rPr lang="en-US" altLang="ko-KR" sz="1800" dirty="0">
                <a:latin typeface="+mn-ea"/>
              </a:rPr>
              <a:t>Pointcut</a:t>
            </a:r>
            <a:r>
              <a:rPr lang="ko-KR" altLang="en-US" sz="1800" dirty="0">
                <a:latin typeface="+mn-ea"/>
              </a:rPr>
              <a:t>에 적용하는 것</a:t>
            </a:r>
            <a:endParaRPr lang="en-US" altLang="ko-KR" sz="1800" dirty="0">
              <a:latin typeface="+mn-ea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  <a:latin typeface="+mn-ea"/>
              </a:rPr>
              <a:t>Target</a:t>
            </a:r>
            <a:r>
              <a:rPr lang="en-US" altLang="ko-KR" sz="2000" b="1" dirty="0">
                <a:solidFill>
                  <a:srgbClr val="0070C0"/>
                </a:solidFill>
                <a:latin typeface="+mn-ea"/>
              </a:rPr>
              <a:t> </a:t>
            </a:r>
            <a:r>
              <a:rPr lang="en-US" altLang="ko-KR" sz="1800" b="1" dirty="0">
                <a:solidFill>
                  <a:srgbClr val="0070C0"/>
                </a:solidFill>
                <a:latin typeface="+mn-ea"/>
              </a:rPr>
              <a:t>Object </a:t>
            </a:r>
            <a:r>
              <a:rPr lang="en-US" altLang="ko-KR" sz="1800" dirty="0">
                <a:latin typeface="+mn-ea"/>
              </a:rPr>
              <a:t>: </a:t>
            </a:r>
            <a:r>
              <a:rPr lang="ko-KR" altLang="en-US" sz="1800" dirty="0">
                <a:latin typeface="+mn-ea"/>
              </a:rPr>
              <a:t>공통 기능 적용의 대상이 되는 객체</a:t>
            </a:r>
            <a:endParaRPr lang="en-US" altLang="ko-KR" sz="18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0EAC41-BD7C-414E-AB7A-57BE1FBAF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75ADFB-029F-43AB-A1A0-0C85E069F0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692" y="4010242"/>
            <a:ext cx="3490140" cy="24129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FE7A26-90FC-4464-96F9-82EB45EECDC0}"/>
              </a:ext>
            </a:extLst>
          </p:cNvPr>
          <p:cNvSpPr txBox="1"/>
          <p:nvPr/>
        </p:nvSpPr>
        <p:spPr>
          <a:xfrm>
            <a:off x="2276061" y="6489550"/>
            <a:ext cx="487017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출처</a:t>
            </a:r>
            <a:r>
              <a:rPr lang="en-US" altLang="ko-KR" sz="8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: www.oreilly.com/library/view/hands-on-high-performance/9781788838382)</a:t>
            </a:r>
            <a:endParaRPr lang="ko-KR" altLang="en-US" sz="8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05381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AOP</a:t>
            </a:r>
            <a:r>
              <a:rPr lang="ko-KR" altLang="en-US" dirty="0"/>
              <a:t>를 위한 네임스페이스 및 라이브러리 추가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Calibri" panose="020F0502020204030204" pitchFamily="34" charset="0"/>
              <a:buChar char="○"/>
            </a:pPr>
            <a:r>
              <a:rPr lang="en-US" altLang="ko-KR" b="1" dirty="0">
                <a:solidFill>
                  <a:srgbClr val="0070C0"/>
                </a:solidFill>
              </a:rPr>
              <a:t>app-context.xml </a:t>
            </a:r>
            <a:r>
              <a:rPr lang="ko-KR" altLang="en-US" b="1" dirty="0">
                <a:solidFill>
                  <a:srgbClr val="0070C0"/>
                </a:solidFill>
              </a:rPr>
              <a:t>파일</a:t>
            </a:r>
            <a:r>
              <a:rPr lang="ko-KR" altLang="en-US" dirty="0"/>
              <a:t>에 네임스페이스 추가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b="1" dirty="0"/>
              <a:t>beans</a:t>
            </a:r>
            <a:r>
              <a:rPr lang="ko-KR" altLang="en-US" dirty="0"/>
              <a:t>태그의 속성으로 </a:t>
            </a:r>
            <a:r>
              <a:rPr lang="en-US" altLang="ko-KR" dirty="0"/>
              <a:t>xml </a:t>
            </a:r>
            <a:r>
              <a:rPr lang="ko-KR" altLang="en-US" dirty="0"/>
              <a:t>페이지 하단의 </a:t>
            </a:r>
            <a:r>
              <a:rPr lang="en-US" altLang="ko-KR" b="1" dirty="0"/>
              <a:t>Namespaces</a:t>
            </a:r>
            <a:r>
              <a:rPr lang="ko-KR" altLang="en-US" b="1" dirty="0"/>
              <a:t>탭</a:t>
            </a:r>
            <a:r>
              <a:rPr lang="ko-KR" altLang="en-US" dirty="0"/>
              <a:t>에서                   </a:t>
            </a:r>
            <a:r>
              <a:rPr lang="en-US" altLang="ko-KR" b="1" dirty="0" err="1"/>
              <a:t>aop</a:t>
            </a:r>
            <a:r>
              <a:rPr lang="en-US" altLang="ko-KR" b="1" dirty="0"/>
              <a:t> </a:t>
            </a:r>
            <a:r>
              <a:rPr lang="ko-KR" altLang="en-US" b="1" dirty="0"/>
              <a:t>체크박스</a:t>
            </a:r>
            <a:r>
              <a:rPr lang="ko-KR" altLang="en-US" dirty="0"/>
              <a:t>에 체크해서 네임스페이스를 추가함</a:t>
            </a:r>
            <a:endParaRPr lang="en-US" altLang="ko-KR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sz="1600" dirty="0"/>
              <a:t>(</a:t>
            </a:r>
            <a:r>
              <a:rPr lang="ko-KR" altLang="en-US" sz="1600" dirty="0"/>
              <a:t>추가 내용</a:t>
            </a:r>
            <a:r>
              <a:rPr lang="en-US" altLang="ko-KR" sz="1600" dirty="0"/>
              <a:t>) </a:t>
            </a:r>
            <a:r>
              <a:rPr lang="en-US" altLang="ko-KR" dirty="0" err="1"/>
              <a:t>xmlns:aop</a:t>
            </a:r>
            <a:r>
              <a:rPr lang="en-US" altLang="ko-KR" dirty="0"/>
              <a:t>=</a:t>
            </a:r>
            <a:r>
              <a:rPr lang="en-US" altLang="ko-KR" i="1" dirty="0"/>
              <a:t>"http://www.springframework.org/schema/aop"</a:t>
            </a:r>
            <a:endParaRPr lang="en-US" altLang="ko-KR" dirty="0"/>
          </a:p>
          <a:p>
            <a:pPr>
              <a:buFont typeface="Calibri" panose="020F0502020204030204" pitchFamily="34" charset="0"/>
              <a:buChar char="○"/>
            </a:pPr>
            <a:r>
              <a:rPr lang="en-US" altLang="ko-KR" b="1" dirty="0">
                <a:solidFill>
                  <a:srgbClr val="0070C0"/>
                </a:solidFill>
              </a:rPr>
              <a:t>pom.xml </a:t>
            </a:r>
            <a:r>
              <a:rPr lang="ko-KR" altLang="en-US" b="1" dirty="0">
                <a:solidFill>
                  <a:srgbClr val="0070C0"/>
                </a:solidFill>
              </a:rPr>
              <a:t>파일</a:t>
            </a:r>
            <a:r>
              <a:rPr lang="ko-KR" altLang="en-US" dirty="0"/>
              <a:t>에 라이브러리</a:t>
            </a:r>
            <a:r>
              <a:rPr lang="ko-KR" altLang="en-US" sz="2000" dirty="0"/>
              <a:t> </a:t>
            </a:r>
            <a:r>
              <a:rPr lang="ko-KR" altLang="en-US" dirty="0"/>
              <a:t>추가 </a:t>
            </a:r>
          </a:p>
          <a:p>
            <a:pPr marL="457200" lvl="1" indent="0">
              <a:buNone/>
            </a:pPr>
            <a:r>
              <a:rPr lang="en-US" altLang="ko-KR" dirty="0"/>
              <a:t>&lt;dependency&gt;</a:t>
            </a:r>
          </a:p>
          <a:p>
            <a:pPr marL="457200" lvl="1" indent="0">
              <a:buNone/>
            </a:pPr>
            <a:r>
              <a:rPr lang="en-US" altLang="ko-KR" dirty="0"/>
              <a:t>&lt;</a:t>
            </a:r>
            <a:r>
              <a:rPr lang="en-US" altLang="ko-KR" dirty="0" err="1"/>
              <a:t>groupId</a:t>
            </a:r>
            <a:r>
              <a:rPr lang="en-US" altLang="ko-KR" dirty="0"/>
              <a:t>&gt;</a:t>
            </a:r>
            <a:r>
              <a:rPr lang="en-US" altLang="ko-KR" b="1" dirty="0" err="1"/>
              <a:t>org.aspectj</a:t>
            </a:r>
            <a:r>
              <a:rPr lang="en-US" altLang="ko-KR" dirty="0"/>
              <a:t>&lt;/</a:t>
            </a:r>
            <a:r>
              <a:rPr lang="en-US" altLang="ko-KR" dirty="0" err="1"/>
              <a:t>groupId</a:t>
            </a:r>
            <a:r>
              <a:rPr lang="en-US" altLang="ko-KR" dirty="0"/>
              <a:t>&gt;</a:t>
            </a:r>
          </a:p>
          <a:p>
            <a:pPr marL="457200" lvl="1" indent="0">
              <a:buNone/>
            </a:pPr>
            <a:r>
              <a:rPr lang="en-US" altLang="ko-KR" dirty="0"/>
              <a:t>&lt;</a:t>
            </a:r>
            <a:r>
              <a:rPr lang="en-US" altLang="ko-KR" dirty="0" err="1"/>
              <a:t>artifactId</a:t>
            </a:r>
            <a:r>
              <a:rPr lang="en-US" altLang="ko-KR" dirty="0"/>
              <a:t>&gt;</a:t>
            </a:r>
            <a:r>
              <a:rPr lang="en-US" altLang="ko-KR" b="1" dirty="0" err="1"/>
              <a:t>aspectjweaver</a:t>
            </a:r>
            <a:r>
              <a:rPr lang="en-US" altLang="ko-KR" dirty="0"/>
              <a:t>&lt;/</a:t>
            </a:r>
            <a:r>
              <a:rPr lang="en-US" altLang="ko-KR" dirty="0" err="1"/>
              <a:t>artifactId</a:t>
            </a:r>
            <a:r>
              <a:rPr lang="en-US" altLang="ko-KR" dirty="0"/>
              <a:t>&gt;</a:t>
            </a:r>
          </a:p>
          <a:p>
            <a:pPr marL="457200" lvl="1" indent="0">
              <a:buNone/>
            </a:pPr>
            <a:r>
              <a:rPr lang="en-US" altLang="ko-KR" dirty="0"/>
              <a:t>&lt;version&gt;</a:t>
            </a:r>
            <a:r>
              <a:rPr lang="en-US" altLang="ko-KR" b="1" dirty="0"/>
              <a:t>1.9.5</a:t>
            </a:r>
            <a:r>
              <a:rPr lang="en-US" altLang="ko-KR" dirty="0"/>
              <a:t>&lt;/version&gt;</a:t>
            </a:r>
          </a:p>
          <a:p>
            <a:pPr marL="457200" lvl="1" indent="0">
              <a:buNone/>
            </a:pPr>
            <a:r>
              <a:rPr lang="en-US" altLang="ko-KR" dirty="0"/>
              <a:t>&lt;/dependency&gt;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817579" y="2760541"/>
            <a:ext cx="2697771" cy="3780692"/>
            <a:chOff x="5817579" y="2760541"/>
            <a:chExt cx="2697771" cy="3780692"/>
          </a:xfrm>
        </p:grpSpPr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7579" y="2760541"/>
              <a:ext cx="2697771" cy="3780692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sp>
          <p:nvSpPr>
            <p:cNvPr id="6" name="직사각형 5"/>
            <p:cNvSpPr/>
            <p:nvPr/>
          </p:nvSpPr>
          <p:spPr>
            <a:xfrm>
              <a:off x="5961185" y="3217985"/>
              <a:ext cx="1934307" cy="11430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2915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예제</a:t>
            </a:r>
            <a:r>
              <a:rPr lang="en-US" altLang="ko-KR" dirty="0"/>
              <a:t>: </a:t>
            </a:r>
            <a:r>
              <a:rPr lang="ko-KR" altLang="en-US" sz="2800" b="0" dirty="0"/>
              <a:t>대상 클래스</a:t>
            </a:r>
            <a:r>
              <a:rPr lang="en-US" altLang="ko-KR" sz="2800" b="0" dirty="0"/>
              <a:t>(TargetA.java)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515350" cy="5132656"/>
          </a:xfrm>
        </p:spPr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TargetA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method1() {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method1 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실행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method2() {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method2 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실행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method3() {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method3 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실행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String test1() {</a:t>
            </a:r>
            <a:r>
              <a:rPr lang="en-US" altLang="ko-KR" sz="2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test1 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실행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	return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2A00FF"/>
                </a:solidFill>
                <a:latin typeface="Consolas" panose="020B0609020204030204" pitchFamily="49" charset="0"/>
              </a:rPr>
              <a:t>"AOP </a:t>
            </a:r>
            <a:r>
              <a:rPr lang="ko-KR" altLang="en-US" sz="2400" b="1" dirty="0">
                <a:solidFill>
                  <a:srgbClr val="2A00FF"/>
                </a:solidFill>
                <a:latin typeface="Consolas" panose="020B0609020204030204" pitchFamily="49" charset="0"/>
              </a:rPr>
              <a:t>테스트</a:t>
            </a:r>
            <a:r>
              <a:rPr lang="en-US" altLang="ko-KR" sz="2400" b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endParaRPr lang="ko-KR" altLang="en-US" sz="2400" dirty="0"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test2() {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	try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	    </a:t>
            </a:r>
            <a:r>
              <a:rPr lang="en-US" altLang="ko-KR" sz="24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ko-KR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6A3E3E"/>
                </a:solidFill>
                <a:latin typeface="Consolas" panose="020B0609020204030204" pitchFamily="49" charset="0"/>
              </a:rPr>
              <a:t>result</a:t>
            </a:r>
            <a:r>
              <a:rPr lang="ko-KR" altLang="en-US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= 100/0;</a:t>
            </a:r>
            <a:r>
              <a:rPr lang="en-US" altLang="ko-KR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dirty="0">
                <a:solidFill>
                  <a:srgbClr val="3F7F5F"/>
                </a:solidFill>
                <a:latin typeface="Consolas" panose="020B0609020204030204" pitchFamily="49" charset="0"/>
              </a:rPr>
              <a:t>인위적으로 예외 발생시킴</a:t>
            </a:r>
            <a:endParaRPr lang="ko-KR" altLang="en-US" sz="24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  <a:r>
              <a:rPr lang="en-US" altLang="ko-KR" sz="2400" b="1" dirty="0">
                <a:solidFill>
                  <a:srgbClr val="7F0055"/>
                </a:solidFill>
                <a:latin typeface="Consolas" panose="020B0609020204030204" pitchFamily="49" charset="0"/>
              </a:rPr>
              <a:t>finally</a:t>
            </a:r>
            <a:r>
              <a:rPr lang="en-US" altLang="ko-KR" sz="2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    </a:t>
            </a:r>
            <a:r>
              <a:rPr lang="en-US" altLang="ko-KR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24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24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test2 </a:t>
            </a:r>
            <a:r>
              <a:rPr lang="ko-KR" altLang="en-US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실행</a:t>
            </a:r>
            <a:r>
              <a:rPr lang="en-US" altLang="ko-KR" sz="24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2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	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692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실습 예제</a:t>
            </a:r>
            <a:r>
              <a:rPr lang="en-US" altLang="ko-KR" dirty="0"/>
              <a:t>: </a:t>
            </a:r>
            <a:r>
              <a:rPr lang="en-US" altLang="ko-KR" b="0" dirty="0">
                <a:solidFill>
                  <a:srgbClr val="0000FF"/>
                </a:solidFill>
              </a:rPr>
              <a:t>XML</a:t>
            </a:r>
            <a:r>
              <a:rPr lang="en-US" altLang="ko-KR" sz="2800" b="0" dirty="0"/>
              <a:t> </a:t>
            </a:r>
            <a:r>
              <a:rPr lang="ko-KR" altLang="en-US" sz="2800" b="0" dirty="0"/>
              <a:t>기반</a:t>
            </a:r>
            <a:r>
              <a:rPr lang="en-US" altLang="ko-KR" sz="2800" b="0" dirty="0"/>
              <a:t>(LogAdvisor.java)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LogAdvisor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logBefore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실행 전 로깅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logBefore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logAfter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실행 후 로깅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logAfter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logAfterReturning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결과값 반환 후 로깅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	</a:t>
            </a:r>
            <a:r>
              <a:rPr lang="en-US" altLang="ko-KR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logAfterReturning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);}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logAfterThrowing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Throwable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예외 발생 후 로깅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2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logAfterThrowing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발생한 예외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e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.getMessage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ko-KR" altLang="en-US" sz="1200" dirty="0"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Object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logAround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ProceedingJoinPoint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throws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Throwable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3F7F5F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200" dirty="0">
                <a:solidFill>
                  <a:srgbClr val="3F7F5F"/>
                </a:solidFill>
                <a:latin typeface="Consolas" panose="020B0609020204030204" pitchFamily="49" charset="0"/>
              </a:rPr>
              <a:t>대상 클래스 이름</a:t>
            </a:r>
            <a:endParaRPr lang="en-US" altLang="ko-KR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String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class_name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.getTarget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getSimpleName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3F7F5F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200" dirty="0">
                <a:solidFill>
                  <a:srgbClr val="3F7F5F"/>
                </a:solidFill>
                <a:latin typeface="Consolas" panose="020B0609020204030204" pitchFamily="49" charset="0"/>
              </a:rPr>
              <a:t>대상 </a:t>
            </a:r>
            <a:r>
              <a:rPr lang="ko-KR" altLang="en-US" sz="1200" dirty="0" err="1">
                <a:solidFill>
                  <a:srgbClr val="3F7F5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200" dirty="0">
                <a:solidFill>
                  <a:srgbClr val="3F7F5F"/>
                </a:solidFill>
                <a:latin typeface="Consolas" panose="020B0609020204030204" pitchFamily="49" charset="0"/>
              </a:rPr>
              <a:t> 이름</a:t>
            </a:r>
            <a:endParaRPr lang="en-US" altLang="ko-KR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String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method_name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.getSignature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class_name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method_name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1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실행 전 로깅</a:t>
            </a:r>
            <a:r>
              <a:rPr lang="en-US" altLang="ko-KR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logAround</a:t>
            </a:r>
            <a:r>
              <a:rPr lang="en-US" altLang="ko-KR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Object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obj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200" dirty="0" err="1">
                <a:solidFill>
                  <a:srgbClr val="6A3E3E"/>
                </a:solidFill>
                <a:latin typeface="Consolas" panose="020B0609020204030204" pitchFamily="49" charset="0"/>
              </a:rPr>
              <a:t>joinPoint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.proceed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</a:t>
            </a:r>
            <a:r>
              <a:rPr lang="en-US" altLang="ko-KR" sz="12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out</a:t>
            </a:r>
            <a:r>
              <a:rPr lang="en-US" altLang="ko-KR" sz="12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.println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class_name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의 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method_name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ko-KR" altLang="en-US" sz="11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 실행 후 로깅</a:t>
            </a:r>
            <a:r>
              <a:rPr lang="en-US" altLang="ko-KR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: </a:t>
            </a:r>
            <a:r>
              <a:rPr lang="en-US" altLang="ko-KR" sz="1100" b="1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logAround</a:t>
            </a:r>
            <a:r>
              <a:rPr lang="en-US" altLang="ko-KR" sz="11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()</a:t>
            </a:r>
            <a:r>
              <a:rPr lang="en-US" altLang="ko-KR" sz="1200" b="1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b="1" dirty="0">
                <a:solidFill>
                  <a:srgbClr val="7F0055"/>
                </a:solidFill>
                <a:latin typeface="Consolas" panose="020B0609020204030204" pitchFamily="49" charset="0"/>
              </a:rPr>
              <a:t>	return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obj</a:t>
            </a:r>
            <a:r>
              <a:rPr lang="en-US" altLang="ko-KR" sz="12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ko-KR" altLang="en-US" sz="11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417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7B0C7-97B6-4605-ADA3-44547B8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실습 예제</a:t>
            </a:r>
            <a:r>
              <a:rPr lang="en-US" altLang="ko-KR" dirty="0"/>
              <a:t>: </a:t>
            </a:r>
            <a:r>
              <a:rPr lang="en-US" altLang="ko-KR" sz="3100" b="0" dirty="0">
                <a:solidFill>
                  <a:srgbClr val="0000FF"/>
                </a:solidFill>
              </a:rPr>
              <a:t>XML</a:t>
            </a:r>
            <a:r>
              <a:rPr lang="en-US" altLang="ko-KR" sz="3100" b="0" dirty="0"/>
              <a:t> </a:t>
            </a:r>
            <a:r>
              <a:rPr lang="ko-KR" altLang="en-US" sz="3100" b="0" dirty="0"/>
              <a:t>기반</a:t>
            </a:r>
            <a:r>
              <a:rPr lang="en-US" altLang="ko-KR" sz="2700" b="0" dirty="0"/>
              <a:t>(app-context-day02-ex.xml)</a:t>
            </a:r>
            <a:endParaRPr lang="ko-KR" altLang="en-US" sz="3100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DE9A22-A1A3-4E6F-A5B6-5352153709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7392" y="1116624"/>
            <a:ext cx="8906608" cy="5416062"/>
          </a:xfrm>
        </p:spPr>
        <p:txBody>
          <a:bodyPr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&lt;?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xml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version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"1.0" 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encoding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"UTF-8"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?&gt;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beans </a:t>
            </a:r>
            <a:r>
              <a:rPr lang="en-US" altLang="ko-KR" sz="12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"http://www.springframework.org/schema/beans"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xmlns:xsi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"http://www.w3.org/2001/XMLSchema-instance"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xmlns:context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"http://www.springframework.org/schema/context"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xmlns:aop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"http://www.springframework.org/schema/aop"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 err="1">
                <a:solidFill>
                  <a:srgbClr val="7F007F"/>
                </a:solidFill>
                <a:latin typeface="Consolas" panose="020B0609020204030204" pitchFamily="49" charset="0"/>
              </a:rPr>
              <a:t>xsi:schemaLocation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"http://www.springframework.org/schema/beans https://www.springframework.org/schema/beans/spring-beans-3.0.xsd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050" i="1" dirty="0">
                <a:solidFill>
                  <a:srgbClr val="2A00FF"/>
                </a:solidFill>
                <a:latin typeface="Consolas" panose="020B0609020204030204" pitchFamily="49" charset="0"/>
              </a:rPr>
              <a:t>http://www.springframework.org/schema/context https://www.springframework.org/schema/context/spring-context-3.0.xsd</a:t>
            </a:r>
          </a:p>
          <a:p>
            <a:pPr marL="0" indent="0">
              <a:buNone/>
            </a:pPr>
            <a:r>
              <a:rPr lang="en-US" altLang="ko-KR" sz="1050" i="1" dirty="0">
                <a:solidFill>
                  <a:srgbClr val="2A00FF"/>
                </a:solidFill>
                <a:latin typeface="Consolas" panose="020B0609020204030204" pitchFamily="49" charset="0"/>
              </a:rPr>
              <a:t>http://www.springframework.org/schema/aop http://www.springframework.org/schema/aop/spring-aop-4.3.xsd"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description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스프링 빈 설정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description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bean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"ezen.dev.spring.day02.aop_ex.TargetA" 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&lt;!-- Aspect(</a:t>
            </a:r>
            <a:r>
              <a:rPr lang="ko-KR" altLang="en-US" sz="1050" dirty="0" err="1">
                <a:solidFill>
                  <a:srgbClr val="3F5FBF"/>
                </a:solidFill>
                <a:latin typeface="Consolas" panose="020B0609020204030204" pitchFamily="49" charset="0"/>
              </a:rPr>
              <a:t>공통기능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)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과 적용시점들을 가지고 있는 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Advisor 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클래스 빈 등록 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bean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logAdvisor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"ezen.dev.spring.day02.aop_ex.LogAdvisor"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&lt;!-- AOP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를 적용하기 위한 설정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동적인 프록시 객체 적용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 err="1">
                <a:solidFill>
                  <a:srgbClr val="3F5FBF"/>
                </a:solidFill>
                <a:latin typeface="Consolas" panose="020B0609020204030204" pitchFamily="49" charset="0"/>
              </a:rPr>
              <a:t>공통기능을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 적용할 </a:t>
            </a:r>
            <a:r>
              <a:rPr lang="ko-KR" altLang="en-US" sz="1050" dirty="0" err="1">
                <a:solidFill>
                  <a:srgbClr val="3F5FBF"/>
                </a:solidFill>
                <a:latin typeface="Consolas" panose="020B0609020204030204" pitchFamily="49" charset="0"/>
              </a:rPr>
              <a:t>메소드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 지정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 err="1">
                <a:solidFill>
                  <a:srgbClr val="3F5FBF"/>
                </a:solidFill>
                <a:latin typeface="Consolas" panose="020B0609020204030204" pitchFamily="49" charset="0"/>
              </a:rPr>
              <a:t>공통기능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 지정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050" dirty="0" err="1">
                <a:solidFill>
                  <a:srgbClr val="3F5FBF"/>
                </a:solidFill>
                <a:latin typeface="Consolas" panose="020B0609020204030204" pitchFamily="49" charset="0"/>
              </a:rPr>
              <a:t>공통기능을</a:t>
            </a: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 언제</a:t>
            </a:r>
            <a:endParaRPr lang="en-US" altLang="ko-KR" sz="105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ko-KR" altLang="en-US" sz="1050" dirty="0">
                <a:solidFill>
                  <a:srgbClr val="3F5FBF"/>
                </a:solidFill>
                <a:latin typeface="Consolas" panose="020B0609020204030204" pitchFamily="49" charset="0"/>
              </a:rPr>
              <a:t>     적용할지 지정 </a:t>
            </a:r>
            <a:r>
              <a:rPr lang="en-US" altLang="ko-KR" sz="105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aop:config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proxy-target-class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"true"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   &lt;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aop:pointcut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1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1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expression</a:t>
            </a:r>
            <a:r>
              <a:rPr lang="en-US" altLang="ko-KR" sz="11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100" i="1" dirty="0">
                <a:solidFill>
                  <a:srgbClr val="2A00FF"/>
                </a:solidFill>
                <a:latin typeface="Consolas" panose="020B0609020204030204" pitchFamily="49" charset="0"/>
              </a:rPr>
              <a:t>"execution(* ezen.dev..</a:t>
            </a:r>
            <a:r>
              <a:rPr lang="en-US" altLang="ko-KR" sz="11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TargetA</a:t>
            </a:r>
            <a:r>
              <a:rPr lang="en-US" altLang="ko-KR" sz="1100" i="1" dirty="0">
                <a:solidFill>
                  <a:srgbClr val="2A00FF"/>
                </a:solidFill>
                <a:latin typeface="Consolas" panose="020B0609020204030204" pitchFamily="49" charset="0"/>
              </a:rPr>
              <a:t>.*())"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   &lt;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aop:aspect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ref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logAdvisor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     &lt;!-- &lt;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aop:before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method="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logBefore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-ref="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     &lt;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aop:after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method="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logAfter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-ref="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     &lt;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aop:after-returning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method="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logAfterReturning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-ref="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"/&gt; --&gt;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      &lt;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aop:after-throwing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7F007F"/>
                </a:solidFill>
                <a:latin typeface="Consolas" panose="020B0609020204030204" pitchFamily="49" charset="0"/>
              </a:rPr>
              <a:t>method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logAfterThrowing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i="1" dirty="0" err="1">
                <a:solidFill>
                  <a:srgbClr val="7F007F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-ref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altLang="ko-KR" sz="12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i="1" dirty="0">
                <a:solidFill>
                  <a:srgbClr val="7F007F"/>
                </a:solidFill>
                <a:latin typeface="Consolas" panose="020B0609020204030204" pitchFamily="49" charset="0"/>
              </a:rPr>
              <a:t>throwing</a:t>
            </a:r>
            <a:r>
              <a:rPr lang="en-US" altLang="ko-KR" sz="12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200" i="1" dirty="0">
                <a:solidFill>
                  <a:srgbClr val="2A00FF"/>
                </a:solidFill>
                <a:latin typeface="Consolas" panose="020B0609020204030204" pitchFamily="49" charset="0"/>
              </a:rPr>
              <a:t>"e"</a:t>
            </a:r>
            <a:r>
              <a:rPr lang="en-US" altLang="ko-KR" sz="1200" i="1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     &lt;!-- &lt;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aop:around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 method="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logAround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 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-ref="</a:t>
            </a:r>
            <a:r>
              <a:rPr lang="en-US" altLang="ko-KR" sz="1200" dirty="0" err="1">
                <a:solidFill>
                  <a:srgbClr val="3F5FBF"/>
                </a:solidFill>
                <a:latin typeface="Consolas" panose="020B0609020204030204" pitchFamily="49" charset="0"/>
              </a:rPr>
              <a:t>pointcutLogAspect</a:t>
            </a:r>
            <a:r>
              <a:rPr lang="en-US" altLang="ko-KR" sz="1200" dirty="0">
                <a:solidFill>
                  <a:srgbClr val="3F5FBF"/>
                </a:solidFill>
                <a:latin typeface="Consolas" panose="020B0609020204030204" pitchFamily="49" charset="0"/>
              </a:rPr>
              <a:t>"/&gt; --&gt;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   &lt;/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aop:aspect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200" dirty="0" err="1">
                <a:solidFill>
                  <a:srgbClr val="3F7F7F"/>
                </a:solidFill>
                <a:latin typeface="Consolas" panose="020B0609020204030204" pitchFamily="49" charset="0"/>
              </a:rPr>
              <a:t>aop:config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200" dirty="0">
                <a:solidFill>
                  <a:srgbClr val="3F7F7F"/>
                </a:solidFill>
                <a:latin typeface="Consolas" panose="020B0609020204030204" pitchFamily="49" charset="0"/>
              </a:rPr>
              <a:t>beans</a:t>
            </a:r>
            <a:r>
              <a:rPr lang="en-US" altLang="ko-KR" sz="12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endParaRPr lang="ko-KR" altLang="en-US" sz="11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2E9828-4AF3-46F3-BE03-B650995FF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426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BC9E4-90EC-F6A6-34FD-DC98CF746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execution</a:t>
            </a:r>
            <a:r>
              <a:rPr lang="ko-KR" altLang="en-US" dirty="0"/>
              <a:t> </a:t>
            </a:r>
            <a:r>
              <a:rPr lang="ko-KR" altLang="en-US" dirty="0" err="1"/>
              <a:t>명시자</a:t>
            </a:r>
            <a:r>
              <a:rPr lang="ko-KR" altLang="en-US" dirty="0"/>
              <a:t> 표현식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CF603E-BC3B-DE9F-74BD-640EFC69E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26803"/>
            <a:ext cx="8145895" cy="51326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1600" b="1" dirty="0">
                <a:solidFill>
                  <a:srgbClr val="0070C0"/>
                </a:solidFill>
              </a:rPr>
              <a:t>execution</a:t>
            </a:r>
            <a:r>
              <a:rPr lang="en-US" altLang="ko-KR" sz="1600" dirty="0"/>
              <a:t>(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</a:rPr>
              <a:t>수식어 패턴</a:t>
            </a:r>
            <a:r>
              <a:rPr lang="en-US" altLang="ko-KR" sz="1600" b="1" dirty="0">
                <a:solidFill>
                  <a:schemeClr val="accent2">
                    <a:lumMod val="75000"/>
                  </a:schemeClr>
                </a:solidFill>
              </a:rPr>
              <a:t>? </a:t>
            </a:r>
            <a:r>
              <a:rPr lang="ko-KR" altLang="en-US" sz="1600" b="1" dirty="0"/>
              <a:t>반환형 패턴 </a:t>
            </a:r>
            <a:r>
              <a:rPr lang="ko-KR" altLang="en-US" sz="1600" b="1" dirty="0">
                <a:solidFill>
                  <a:schemeClr val="accent2">
                    <a:lumMod val="75000"/>
                  </a:schemeClr>
                </a:solidFill>
              </a:rPr>
              <a:t>클래스이름 패턴</a:t>
            </a:r>
            <a:r>
              <a:rPr lang="en-US" altLang="ko-KR" sz="1600" b="1" dirty="0">
                <a:solidFill>
                  <a:schemeClr val="accent2">
                    <a:lumMod val="75000"/>
                  </a:schemeClr>
                </a:solidFill>
              </a:rPr>
              <a:t>? </a:t>
            </a:r>
            <a:r>
              <a:rPr lang="ko-KR" altLang="en-US" sz="1600" b="1" dirty="0" err="1"/>
              <a:t>메소드이름</a:t>
            </a:r>
            <a:r>
              <a:rPr lang="ko-KR" altLang="en-US" sz="1600" b="1" dirty="0"/>
              <a:t> 패턴</a:t>
            </a:r>
            <a:r>
              <a:rPr lang="en-US" altLang="ko-KR" sz="1600" b="1" dirty="0"/>
              <a:t>(</a:t>
            </a:r>
            <a:r>
              <a:rPr lang="ko-KR" altLang="en-US" sz="1600" b="1" dirty="0"/>
              <a:t>파라미터 패턴</a:t>
            </a:r>
            <a:r>
              <a:rPr lang="en-US" altLang="ko-KR" sz="1600" b="1" dirty="0"/>
              <a:t>))</a:t>
            </a:r>
          </a:p>
          <a:p>
            <a:pPr lvl="1"/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수식어 패턴 </a:t>
            </a:r>
            <a:r>
              <a:rPr lang="en-US" altLang="ko-KR" sz="1600" dirty="0"/>
              <a:t>: </a:t>
            </a:r>
            <a:r>
              <a:rPr lang="ko-KR" altLang="en-US" sz="1400" dirty="0"/>
              <a:t>생략 가능</a:t>
            </a:r>
            <a:r>
              <a:rPr lang="en-US" altLang="ko-KR" sz="1400" dirty="0"/>
              <a:t>, public</a:t>
            </a:r>
            <a:r>
              <a:rPr lang="ko-KR" altLang="en-US" sz="1400" dirty="0"/>
              <a:t>만 가능</a:t>
            </a:r>
            <a:endParaRPr lang="en-US" altLang="ko-KR" sz="1600" dirty="0"/>
          </a:p>
          <a:p>
            <a:pPr lvl="1"/>
            <a:r>
              <a:rPr lang="ko-KR" altLang="en-US" sz="1600" b="1" dirty="0"/>
              <a:t>반환형 패턴 </a:t>
            </a:r>
            <a:r>
              <a:rPr lang="en-US" altLang="ko-KR" sz="1600" dirty="0"/>
              <a:t>: </a:t>
            </a:r>
            <a:r>
              <a:rPr lang="ko-KR" altLang="en-US" sz="1400" dirty="0"/>
              <a:t>반환형 명시</a:t>
            </a:r>
            <a:endParaRPr lang="en-US" altLang="ko-KR" sz="1600" dirty="0"/>
          </a:p>
          <a:p>
            <a:pPr lvl="1"/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클래스 이름 패턴</a:t>
            </a:r>
            <a:r>
              <a:rPr lang="ko-KR" altLang="en-US" sz="1600" dirty="0"/>
              <a:t>과 메소드 이름 패턴 </a:t>
            </a:r>
            <a:r>
              <a:rPr lang="en-US" altLang="ko-KR" sz="1600" dirty="0"/>
              <a:t>: </a:t>
            </a:r>
            <a:r>
              <a:rPr lang="ko-KR" altLang="en-US" sz="1400" dirty="0"/>
              <a:t>클래스이름은 패키지 포함 가능 </a:t>
            </a:r>
            <a:r>
              <a:rPr lang="en-US" altLang="ko-KR" sz="1400" dirty="0"/>
              <a:t>/ </a:t>
            </a:r>
            <a:r>
              <a:rPr lang="ko-KR" altLang="en-US" sz="1400" dirty="0"/>
              <a:t>생략 가능</a:t>
            </a:r>
            <a:endParaRPr lang="en-US" altLang="ko-KR" sz="1400" dirty="0"/>
          </a:p>
          <a:p>
            <a:pPr lvl="1"/>
            <a:r>
              <a:rPr lang="ko-KR" altLang="en-US" sz="1600" b="1" dirty="0"/>
              <a:t>파라미터 패턴 </a:t>
            </a:r>
            <a:r>
              <a:rPr lang="en-US" altLang="ko-KR" sz="1600" dirty="0"/>
              <a:t>: </a:t>
            </a:r>
            <a:r>
              <a:rPr lang="ko-KR" altLang="en-US" sz="1400" dirty="0"/>
              <a:t>파라미터의 데이터형</a:t>
            </a:r>
            <a:r>
              <a:rPr lang="en-US" altLang="ko-KR" sz="1400" dirty="0"/>
              <a:t>, </a:t>
            </a:r>
            <a:r>
              <a:rPr lang="ko-KR" altLang="en-US" sz="1400" dirty="0"/>
              <a:t>개수</a:t>
            </a:r>
            <a:endParaRPr lang="en-US" altLang="ko-KR" sz="1400" dirty="0"/>
          </a:p>
          <a:p>
            <a:pPr lvl="1">
              <a:spcAft>
                <a:spcPts val="600"/>
              </a:spcAft>
            </a:pPr>
            <a:r>
              <a:rPr lang="ko-KR" altLang="en-US" sz="1600" dirty="0"/>
              <a:t>패턴에 사용되는 특수 문자</a:t>
            </a:r>
            <a:endParaRPr lang="en-US" altLang="ko-KR" sz="1600" dirty="0"/>
          </a:p>
          <a:p>
            <a:pPr lvl="2">
              <a:spcAft>
                <a:spcPts val="0"/>
              </a:spcAft>
            </a:pPr>
            <a:r>
              <a:rPr lang="en-US" altLang="ko-KR" sz="1800" b="1" dirty="0">
                <a:solidFill>
                  <a:srgbClr val="FF0000"/>
                </a:solidFill>
              </a:rPr>
              <a:t>*</a:t>
            </a:r>
            <a:r>
              <a:rPr lang="en-US" altLang="ko-KR" sz="1400" dirty="0"/>
              <a:t> : ‘</a:t>
            </a:r>
            <a:r>
              <a:rPr lang="ko-KR" altLang="en-US" sz="1400" dirty="0"/>
              <a:t>모든 값</a:t>
            </a:r>
            <a:r>
              <a:rPr lang="en-US" altLang="ko-KR" sz="1400" dirty="0"/>
              <a:t>’</a:t>
            </a:r>
            <a:r>
              <a:rPr lang="ko-KR" altLang="en-US" sz="1400" dirty="0"/>
              <a:t>을 의미</a:t>
            </a:r>
            <a:endParaRPr lang="en-US" altLang="ko-KR" sz="1400" dirty="0"/>
          </a:p>
          <a:p>
            <a:pPr lvl="2">
              <a:spcAft>
                <a:spcPts val="2400"/>
              </a:spcAft>
            </a:pPr>
            <a:r>
              <a:rPr lang="en-US" altLang="ko-KR" sz="1800" b="1" dirty="0">
                <a:solidFill>
                  <a:srgbClr val="FF0000"/>
                </a:solidFill>
              </a:rPr>
              <a:t>..</a:t>
            </a:r>
            <a:r>
              <a:rPr lang="en-US" altLang="ko-KR" sz="1400" dirty="0"/>
              <a:t> : ‘0</a:t>
            </a:r>
            <a:r>
              <a:rPr lang="ko-KR" altLang="en-US" sz="1400" dirty="0"/>
              <a:t>개 이상</a:t>
            </a:r>
            <a:r>
              <a:rPr lang="en-US" altLang="ko-KR" sz="1400" dirty="0"/>
              <a:t>’</a:t>
            </a:r>
            <a:r>
              <a:rPr lang="ko-KR" altLang="en-US" sz="1400" dirty="0"/>
              <a:t>을 의미</a:t>
            </a:r>
            <a:endParaRPr lang="en-US" altLang="ko-KR" sz="1400" dirty="0"/>
          </a:p>
          <a:p>
            <a:pPr>
              <a:spcAft>
                <a:spcPts val="0"/>
              </a:spcAft>
            </a:pPr>
            <a:r>
              <a:rPr lang="ko-KR" altLang="en-US" sz="1800" dirty="0"/>
              <a:t>사용 예</a:t>
            </a:r>
            <a:endParaRPr lang="en-US" altLang="ko-KR" sz="1800" dirty="0"/>
          </a:p>
          <a:p>
            <a:pPr lvl="1">
              <a:spcAft>
                <a:spcPts val="0"/>
              </a:spcAft>
            </a:pPr>
            <a:r>
              <a:rPr lang="en-US" altLang="ko-KR" sz="1600" dirty="0"/>
              <a:t>execution(void set*(..)) 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200" dirty="0"/>
              <a:t>     : </a:t>
            </a:r>
            <a:r>
              <a:rPr lang="ko-KR" altLang="en-US" sz="1200" dirty="0"/>
              <a:t>반환형이 </a:t>
            </a:r>
            <a:r>
              <a:rPr lang="en-US" altLang="ko-KR" sz="1200" dirty="0"/>
              <a:t>void</a:t>
            </a:r>
            <a:r>
              <a:rPr lang="ko-KR" altLang="en-US" sz="1200" dirty="0"/>
              <a:t>고 </a:t>
            </a:r>
            <a:r>
              <a:rPr lang="en-US" altLang="ko-KR" sz="1200" dirty="0"/>
              <a:t>set</a:t>
            </a:r>
            <a:r>
              <a:rPr lang="ko-KR" altLang="en-US" sz="1200" dirty="0"/>
              <a:t>으로 시작하며 매개변수는 </a:t>
            </a:r>
            <a:r>
              <a:rPr lang="en-US" altLang="ko-KR" sz="1200" dirty="0"/>
              <a:t>0</a:t>
            </a:r>
            <a:r>
              <a:rPr lang="ko-KR" altLang="en-US" sz="1200" dirty="0"/>
              <a:t>개 이상인 메소드</a:t>
            </a:r>
            <a:endParaRPr lang="en-US" altLang="ko-KR" sz="1200" dirty="0"/>
          </a:p>
          <a:p>
            <a:pPr lvl="1">
              <a:spcAft>
                <a:spcPts val="0"/>
              </a:spcAft>
            </a:pPr>
            <a:r>
              <a:rPr lang="en-US" altLang="ko-KR" sz="1600" dirty="0"/>
              <a:t>execution(* </a:t>
            </a:r>
            <a:r>
              <a:rPr lang="en-US" altLang="ko-KR" sz="1600" dirty="0" err="1"/>
              <a:t>ezen.dev</a:t>
            </a:r>
            <a:r>
              <a:rPr lang="en-US" altLang="ko-KR" sz="1600" dirty="0"/>
              <a:t>..*.*(*)) 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200" dirty="0"/>
              <a:t>     : </a:t>
            </a:r>
            <a:r>
              <a:rPr lang="en-US" altLang="ko-KR" sz="1200" dirty="0" err="1"/>
              <a:t>ezen.dev</a:t>
            </a:r>
            <a:r>
              <a:rPr lang="en-US" altLang="ko-KR" sz="1200" dirty="0"/>
              <a:t> </a:t>
            </a:r>
            <a:r>
              <a:rPr lang="ko-KR" altLang="en-US" sz="1200" dirty="0"/>
              <a:t>패키지 및 하위 패키지에 있는 모든 클래스의  메소드 중 매개변수가 </a:t>
            </a:r>
            <a:r>
              <a:rPr lang="en-US" altLang="ko-KR" sz="1200" dirty="0"/>
              <a:t>1 </a:t>
            </a:r>
            <a:r>
              <a:rPr lang="ko-KR" altLang="en-US" sz="1200" dirty="0"/>
              <a:t>개 있는 메소드</a:t>
            </a:r>
            <a:endParaRPr lang="en-US" altLang="ko-KR" sz="1600" dirty="0"/>
          </a:p>
          <a:p>
            <a:pPr lvl="1">
              <a:spcAft>
                <a:spcPts val="0"/>
              </a:spcAft>
            </a:pPr>
            <a:r>
              <a:rPr lang="en-US" altLang="ko-KR" sz="1600" dirty="0"/>
              <a:t>execution (* ezen.dev..</a:t>
            </a:r>
            <a:r>
              <a:rPr lang="en-US" altLang="ko-KR" sz="1600" dirty="0" err="1"/>
              <a:t>TargetA</a:t>
            </a:r>
            <a:r>
              <a:rPr lang="en-US" altLang="ko-KR" sz="1600" dirty="0"/>
              <a:t>.*()) </a:t>
            </a:r>
          </a:p>
          <a:p>
            <a:pPr marL="457200" lvl="1" indent="0">
              <a:spcAft>
                <a:spcPts val="0"/>
              </a:spcAft>
              <a:buNone/>
            </a:pPr>
            <a:r>
              <a:rPr lang="en-US" altLang="ko-KR" sz="1200" dirty="0"/>
              <a:t>     : </a:t>
            </a:r>
            <a:r>
              <a:rPr lang="en-US" altLang="ko-KR" sz="1200" dirty="0" err="1"/>
              <a:t>ezen.dev</a:t>
            </a:r>
            <a:r>
              <a:rPr lang="en-US" altLang="ko-KR" sz="1200" dirty="0"/>
              <a:t> </a:t>
            </a:r>
            <a:r>
              <a:rPr lang="ko-KR" altLang="en-US" sz="1200" dirty="0"/>
              <a:t>패키지 및 하위 패키지에 있는 </a:t>
            </a:r>
            <a:r>
              <a:rPr lang="en-US" altLang="ko-KR" sz="1200" dirty="0" err="1"/>
              <a:t>TargetA</a:t>
            </a:r>
            <a:r>
              <a:rPr lang="ko-KR" altLang="en-US" sz="1200" dirty="0"/>
              <a:t>클래스에 모든 메소드</a:t>
            </a:r>
            <a:endParaRPr lang="en-US" altLang="ko-KR" sz="12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8A4371A-C20A-4AE0-3293-AF441F12E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0056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5168</TotalTime>
  <Words>1821</Words>
  <Application>Microsoft Office PowerPoint</Application>
  <PresentationFormat>화면 슬라이드 쇼(4:3)</PresentationFormat>
  <Paragraphs>211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15</vt:i4>
      </vt:variant>
    </vt:vector>
  </HeadingPairs>
  <TitlesOfParts>
    <vt:vector size="27" baseType="lpstr">
      <vt:lpstr>HY그래픽M</vt:lpstr>
      <vt:lpstr>맑은 고딕</vt:lpstr>
      <vt:lpstr>Arial</vt:lpstr>
      <vt:lpstr>Calibri</vt:lpstr>
      <vt:lpstr>Calibri Light</vt:lpstr>
      <vt:lpstr>Consolas</vt:lpstr>
      <vt:lpstr>Courier New</vt:lpstr>
      <vt:lpstr>Times New Roman</vt:lpstr>
      <vt:lpstr>Wingdings</vt:lpstr>
      <vt:lpstr>Office 테마</vt:lpstr>
      <vt:lpstr>1_Office 테마</vt:lpstr>
      <vt:lpstr>2_Office Theme</vt:lpstr>
      <vt:lpstr>공통기능 주입(AOP)</vt:lpstr>
      <vt:lpstr>AOP(Aspect Oriented Programming)</vt:lpstr>
      <vt:lpstr>스프링 AOP</vt:lpstr>
      <vt:lpstr>AOP 용어</vt:lpstr>
      <vt:lpstr>AOP를 위한 네임스페이스 및 라이브러리 추가</vt:lpstr>
      <vt:lpstr>실습 예제: 대상 클래스(TargetA.java)</vt:lpstr>
      <vt:lpstr>실습 예제: XML 기반(LogAdvisor.java)</vt:lpstr>
      <vt:lpstr>실습 예제: XML 기반(app-context-day02-ex.xml)</vt:lpstr>
      <vt:lpstr>execution 명시자 표현식</vt:lpstr>
      <vt:lpstr>실습 예제: XML 기반(MainForAOP.java)</vt:lpstr>
      <vt:lpstr>실습 예제: Annotation 기반(LogAdvisor.java)</vt:lpstr>
      <vt:lpstr>실습 예제: Annotation 기반(AppContextDay02.java)</vt:lpstr>
      <vt:lpstr>실습 예제: Annotation 기반(MainForAOP.java)</vt:lpstr>
      <vt:lpstr>실습 문제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JSTL(Java Server Pages Standard Tag Library)</dc:title>
  <dc:creator>박주화</dc:creator>
  <cp:lastModifiedBy>박주화</cp:lastModifiedBy>
  <cp:revision>142</cp:revision>
  <dcterms:created xsi:type="dcterms:W3CDTF">2022-03-29T12:18:16Z</dcterms:created>
  <dcterms:modified xsi:type="dcterms:W3CDTF">2022-07-31T11:40:41Z</dcterms:modified>
</cp:coreProperties>
</file>

<file path=docProps/thumbnail.jpeg>
</file>